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4" r:id="rId4"/>
    <p:sldMasterId id="2147483768" r:id="rId5"/>
  </p:sldMasterIdLst>
  <p:notesMasterIdLst>
    <p:notesMasterId r:id="rId36"/>
  </p:notesMasterIdLst>
  <p:handoutMasterIdLst>
    <p:handoutMasterId r:id="rId37"/>
  </p:handoutMasterIdLst>
  <p:sldIdLst>
    <p:sldId id="2669" r:id="rId6"/>
    <p:sldId id="2670" r:id="rId7"/>
    <p:sldId id="2598" r:id="rId8"/>
    <p:sldId id="2608" r:id="rId9"/>
    <p:sldId id="2671" r:id="rId10"/>
    <p:sldId id="2560" r:id="rId11"/>
    <p:sldId id="2614" r:id="rId12"/>
    <p:sldId id="2616" r:id="rId13"/>
    <p:sldId id="2602" r:id="rId14"/>
    <p:sldId id="2617" r:id="rId15"/>
    <p:sldId id="2634" r:id="rId16"/>
    <p:sldId id="2645" r:id="rId17"/>
    <p:sldId id="2673" r:id="rId18"/>
    <p:sldId id="2665" r:id="rId19"/>
    <p:sldId id="2666" r:id="rId20"/>
    <p:sldId id="2667" r:id="rId21"/>
    <p:sldId id="2668" r:id="rId22"/>
    <p:sldId id="2619" r:id="rId23"/>
    <p:sldId id="2646" r:id="rId24"/>
    <p:sldId id="2635" r:id="rId25"/>
    <p:sldId id="2649" r:id="rId26"/>
    <p:sldId id="2650" r:id="rId27"/>
    <p:sldId id="2651" r:id="rId28"/>
    <p:sldId id="2656" r:id="rId29"/>
    <p:sldId id="2652" r:id="rId30"/>
    <p:sldId id="2654" r:id="rId31"/>
    <p:sldId id="2626" r:id="rId32"/>
    <p:sldId id="2581" r:id="rId33"/>
    <p:sldId id="2620" r:id="rId34"/>
    <p:sldId id="2623"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2B5B"/>
    <a:srgbClr val="B31166"/>
    <a:srgbClr val="8E4585"/>
    <a:srgbClr val="FFBBFF"/>
    <a:srgbClr val="843575"/>
    <a:srgbClr val="5DAAB0"/>
    <a:srgbClr val="3B7579"/>
    <a:srgbClr val="AAD3D6"/>
    <a:srgbClr val="418287"/>
    <a:srgbClr val="DFE3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36" autoAdjust="0"/>
    <p:restoredTop sz="95280" autoAdjust="0"/>
  </p:normalViewPr>
  <p:slideViewPr>
    <p:cSldViewPr snapToGrid="0" snapToObjects="1" showGuides="1">
      <p:cViewPr varScale="1">
        <p:scale>
          <a:sx n="115" d="100"/>
          <a:sy n="115" d="100"/>
        </p:scale>
        <p:origin x="438" y="108"/>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 Campbell" userId="127bc12a-0580-44bd-968a-b6d12fcf26ba" providerId="ADAL" clId="{94F44D8C-9BC9-46B2-A5C4-4622F072D217}"/>
    <pc:docChg chg="custSel delSld modSld">
      <pc:chgData name="Glen Campbell" userId="127bc12a-0580-44bd-968a-b6d12fcf26ba" providerId="ADAL" clId="{94F44D8C-9BC9-46B2-A5C4-4622F072D217}" dt="2023-03-01T15:02:55.410" v="71" actId="20577"/>
      <pc:docMkLst>
        <pc:docMk/>
      </pc:docMkLst>
      <pc:sldChg chg="delSp modSp mod">
        <pc:chgData name="Glen Campbell" userId="127bc12a-0580-44bd-968a-b6d12fcf26ba" providerId="ADAL" clId="{94F44D8C-9BC9-46B2-A5C4-4622F072D217}" dt="2023-03-01T09:37:19.541" v="33" actId="21"/>
        <pc:sldMkLst>
          <pc:docMk/>
          <pc:sldMk cId="917128319" sldId="2602"/>
        </pc:sldMkLst>
        <pc:spChg chg="mod">
          <ac:chgData name="Glen Campbell" userId="127bc12a-0580-44bd-968a-b6d12fcf26ba" providerId="ADAL" clId="{94F44D8C-9BC9-46B2-A5C4-4622F072D217}" dt="2023-03-01T09:36:25.404" v="12" actId="20577"/>
          <ac:spMkLst>
            <pc:docMk/>
            <pc:sldMk cId="917128319" sldId="2602"/>
            <ac:spMk id="2" creationId="{D25B7322-480B-4698-93E1-20F0D40C1881}"/>
          </ac:spMkLst>
        </pc:spChg>
        <pc:spChg chg="del">
          <ac:chgData name="Glen Campbell" userId="127bc12a-0580-44bd-968a-b6d12fcf26ba" providerId="ADAL" clId="{94F44D8C-9BC9-46B2-A5C4-4622F072D217}" dt="2023-03-01T09:37:19.541" v="33" actId="21"/>
          <ac:spMkLst>
            <pc:docMk/>
            <pc:sldMk cId="917128319" sldId="2602"/>
            <ac:spMk id="3" creationId="{F093E270-CC80-9E2E-5AFC-AB8C3BB8632E}"/>
          </ac:spMkLst>
        </pc:spChg>
        <pc:spChg chg="mod">
          <ac:chgData name="Glen Campbell" userId="127bc12a-0580-44bd-968a-b6d12fcf26ba" providerId="ADAL" clId="{94F44D8C-9BC9-46B2-A5C4-4622F072D217}" dt="2023-03-01T09:36:29.656" v="21" actId="20577"/>
          <ac:spMkLst>
            <pc:docMk/>
            <pc:sldMk cId="917128319" sldId="2602"/>
            <ac:spMk id="8" creationId="{9429F619-DC91-43B7-96B8-E84194D88390}"/>
          </ac:spMkLst>
        </pc:spChg>
        <pc:spChg chg="mod">
          <ac:chgData name="Glen Campbell" userId="127bc12a-0580-44bd-968a-b6d12fcf26ba" providerId="ADAL" clId="{94F44D8C-9BC9-46B2-A5C4-4622F072D217}" dt="2023-03-01T09:36:44.731" v="31" actId="20577"/>
          <ac:spMkLst>
            <pc:docMk/>
            <pc:sldMk cId="917128319" sldId="2602"/>
            <ac:spMk id="11" creationId="{F049B59D-2AC0-4316-9795-0331C98787E2}"/>
          </ac:spMkLst>
        </pc:spChg>
      </pc:sldChg>
      <pc:sldChg chg="modSp mod">
        <pc:chgData name="Glen Campbell" userId="127bc12a-0580-44bd-968a-b6d12fcf26ba" providerId="ADAL" clId="{94F44D8C-9BC9-46B2-A5C4-4622F072D217}" dt="2023-03-01T15:02:55.410" v="71" actId="20577"/>
        <pc:sldMkLst>
          <pc:docMk/>
          <pc:sldMk cId="1567431805" sldId="2649"/>
        </pc:sldMkLst>
        <pc:spChg chg="mod">
          <ac:chgData name="Glen Campbell" userId="127bc12a-0580-44bd-968a-b6d12fcf26ba" providerId="ADAL" clId="{94F44D8C-9BC9-46B2-A5C4-4622F072D217}" dt="2023-03-01T15:02:55.410" v="71" actId="20577"/>
          <ac:spMkLst>
            <pc:docMk/>
            <pc:sldMk cId="1567431805" sldId="2649"/>
            <ac:spMk id="5" creationId="{6FF8386C-650A-C12F-7875-D92EB2D306E8}"/>
          </ac:spMkLst>
        </pc:spChg>
      </pc:sldChg>
      <pc:sldChg chg="modSp mod">
        <pc:chgData name="Glen Campbell" userId="127bc12a-0580-44bd-968a-b6d12fcf26ba" providerId="ADAL" clId="{94F44D8C-9BC9-46B2-A5C4-4622F072D217}" dt="2023-03-01T09:40:39.420" v="50" actId="20577"/>
        <pc:sldMkLst>
          <pc:docMk/>
          <pc:sldMk cId="1337806000" sldId="2654"/>
        </pc:sldMkLst>
        <pc:spChg chg="mod">
          <ac:chgData name="Glen Campbell" userId="127bc12a-0580-44bd-968a-b6d12fcf26ba" providerId="ADAL" clId="{94F44D8C-9BC9-46B2-A5C4-4622F072D217}" dt="2023-03-01T09:40:39.420" v="50" actId="20577"/>
          <ac:spMkLst>
            <pc:docMk/>
            <pc:sldMk cId="1337806000" sldId="2654"/>
            <ac:spMk id="3" creationId="{5C3BDBE5-853B-8EA6-7FE3-AA9441F64738}"/>
          </ac:spMkLst>
        </pc:spChg>
      </pc:sldChg>
      <pc:sldChg chg="del">
        <pc:chgData name="Glen Campbell" userId="127bc12a-0580-44bd-968a-b6d12fcf26ba" providerId="ADAL" clId="{94F44D8C-9BC9-46B2-A5C4-4622F072D217}" dt="2023-03-01T09:37:00.945" v="32" actId="2696"/>
        <pc:sldMkLst>
          <pc:docMk/>
          <pc:sldMk cId="2149443257" sldId="2672"/>
        </pc:sldMkLst>
      </pc:sldChg>
      <pc:sldChg chg="del">
        <pc:chgData name="Glen Campbell" userId="127bc12a-0580-44bd-968a-b6d12fcf26ba" providerId="ADAL" clId="{94F44D8C-9BC9-46B2-A5C4-4622F072D217}" dt="2023-03-01T09:39:50.832" v="47" actId="2696"/>
        <pc:sldMkLst>
          <pc:docMk/>
          <pc:sldMk cId="1982314452" sldId="267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3AEA89-2C4C-412C-9DBE-4165D01C0029}"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GB"/>
        </a:p>
      </dgm:t>
    </dgm:pt>
    <dgm:pt modelId="{3611AE37-7779-4ADD-91C8-B9AE23944F07}">
      <dgm:prSet phldrT="[Text]" custT="1"/>
      <dgm:spPr/>
      <dgm:t>
        <a:bodyPr/>
        <a:lstStyle/>
        <a:p>
          <a:pPr algn="ctr"/>
          <a:r>
            <a:rPr lang="en-US" sz="3200" dirty="0"/>
            <a:t>£10,600</a:t>
          </a:r>
          <a:endParaRPr lang="en-GB" sz="3200" dirty="0"/>
        </a:p>
      </dgm:t>
    </dgm:pt>
    <dgm:pt modelId="{1FDBB366-53F9-4A1A-AAB4-D342BB9787E4}" type="parTrans" cxnId="{F5FFC5A3-4827-4F69-9D9C-36F4254F7B44}">
      <dgm:prSet/>
      <dgm:spPr/>
      <dgm:t>
        <a:bodyPr/>
        <a:lstStyle/>
        <a:p>
          <a:endParaRPr lang="en-GB"/>
        </a:p>
      </dgm:t>
    </dgm:pt>
    <dgm:pt modelId="{43FBAC40-E2E9-404B-808B-A4121B16408F}" type="sibTrans" cxnId="{F5FFC5A3-4827-4F69-9D9C-36F4254F7B44}">
      <dgm:prSet/>
      <dgm:spPr/>
      <dgm:t>
        <a:bodyPr/>
        <a:lstStyle/>
        <a:p>
          <a:endParaRPr lang="en-GB"/>
        </a:p>
      </dgm:t>
    </dgm:pt>
    <dgm:pt modelId="{2081CD5B-ABA6-4ED7-AD49-BA95F6DEBB44}">
      <dgm:prSet phldrT="[Text]" custT="1"/>
      <dgm:spPr/>
      <dgm:t>
        <a:bodyPr/>
        <a:lstStyle/>
        <a:p>
          <a:pPr algn="ctr"/>
          <a:r>
            <a:rPr lang="en-US" sz="3200" dirty="0"/>
            <a:t>?</a:t>
          </a:r>
          <a:endParaRPr lang="en-GB" sz="3200" dirty="0"/>
        </a:p>
      </dgm:t>
    </dgm:pt>
    <dgm:pt modelId="{DD52BCFC-4F51-4E89-ABB8-EF443895C2CC}" type="parTrans" cxnId="{9C25EE1C-728F-41A0-93EE-4C9A0E0D3B24}">
      <dgm:prSet/>
      <dgm:spPr/>
      <dgm:t>
        <a:bodyPr/>
        <a:lstStyle/>
        <a:p>
          <a:endParaRPr lang="en-GB"/>
        </a:p>
      </dgm:t>
    </dgm:pt>
    <dgm:pt modelId="{55079285-FC72-4C28-9BF8-1D0514D13E89}" type="sibTrans" cxnId="{9C25EE1C-728F-41A0-93EE-4C9A0E0D3B24}">
      <dgm:prSet/>
      <dgm:spPr/>
      <dgm:t>
        <a:bodyPr/>
        <a:lstStyle/>
        <a:p>
          <a:endParaRPr lang="en-GB"/>
        </a:p>
      </dgm:t>
    </dgm:pt>
    <dgm:pt modelId="{B67CC221-9769-4543-BF01-B776594BA8E8}">
      <dgm:prSet phldrT="[Text]" custT="1"/>
      <dgm:spPr/>
      <dgm:t>
        <a:bodyPr/>
        <a:lstStyle/>
        <a:p>
          <a:pPr algn="ctr"/>
          <a:r>
            <a:rPr lang="en-US" sz="3200" dirty="0"/>
            <a:t>?</a:t>
          </a:r>
          <a:endParaRPr lang="en-GB" sz="3200" dirty="0"/>
        </a:p>
      </dgm:t>
    </dgm:pt>
    <dgm:pt modelId="{A2C4452D-7F91-4D28-9E3B-782FE5E4ACCD}" type="parTrans" cxnId="{3B59A60A-4D9C-4357-A73E-84FF5D4548DB}">
      <dgm:prSet/>
      <dgm:spPr/>
      <dgm:t>
        <a:bodyPr/>
        <a:lstStyle/>
        <a:p>
          <a:endParaRPr lang="en-GB"/>
        </a:p>
      </dgm:t>
    </dgm:pt>
    <dgm:pt modelId="{62E1E983-B8BB-4509-9EB3-0C17E97BFF79}" type="sibTrans" cxnId="{3B59A60A-4D9C-4357-A73E-84FF5D4548DB}">
      <dgm:prSet/>
      <dgm:spPr/>
      <dgm:t>
        <a:bodyPr/>
        <a:lstStyle/>
        <a:p>
          <a:endParaRPr lang="en-GB"/>
        </a:p>
      </dgm:t>
    </dgm:pt>
    <dgm:pt modelId="{5D8BAAA0-3316-4513-881B-0564CE066DC2}" type="pres">
      <dgm:prSet presAssocID="{903AEA89-2C4C-412C-9DBE-4165D01C0029}" presName="rootnode" presStyleCnt="0">
        <dgm:presLayoutVars>
          <dgm:chMax/>
          <dgm:chPref/>
          <dgm:dir/>
          <dgm:animLvl val="lvl"/>
        </dgm:presLayoutVars>
      </dgm:prSet>
      <dgm:spPr/>
      <dgm:t>
        <a:bodyPr/>
        <a:lstStyle/>
        <a:p>
          <a:endParaRPr lang="en-US"/>
        </a:p>
      </dgm:t>
    </dgm:pt>
    <dgm:pt modelId="{9AF9114C-9BF4-4A76-8B81-268C365A0B4A}" type="pres">
      <dgm:prSet presAssocID="{3611AE37-7779-4ADD-91C8-B9AE23944F07}" presName="composite" presStyleCnt="0"/>
      <dgm:spPr/>
    </dgm:pt>
    <dgm:pt modelId="{2B1F9C0E-EAD0-46AE-B3F5-A22F572BD55B}" type="pres">
      <dgm:prSet presAssocID="{3611AE37-7779-4ADD-91C8-B9AE23944F07}" presName="LShape" presStyleLbl="alignNode1" presStyleIdx="0" presStyleCnt="5" custLinFactNeighborX="-129" custLinFactNeighborY="71127"/>
      <dgm:spPr/>
    </dgm:pt>
    <dgm:pt modelId="{69208CEE-C754-4DE2-9A71-8C6DC9BFA39E}" type="pres">
      <dgm:prSet presAssocID="{3611AE37-7779-4ADD-91C8-B9AE23944F07}" presName="ParentText" presStyleLbl="revTx" presStyleIdx="0" presStyleCnt="3" custScaleY="77355" custLinFactNeighborX="809" custLinFactNeighborY="54015">
        <dgm:presLayoutVars>
          <dgm:chMax val="0"/>
          <dgm:chPref val="0"/>
          <dgm:bulletEnabled val="1"/>
        </dgm:presLayoutVars>
      </dgm:prSet>
      <dgm:spPr/>
      <dgm:t>
        <a:bodyPr/>
        <a:lstStyle/>
        <a:p>
          <a:endParaRPr lang="en-US"/>
        </a:p>
      </dgm:t>
    </dgm:pt>
    <dgm:pt modelId="{B3B21872-54A2-484F-BBCC-CB3689945D13}" type="pres">
      <dgm:prSet presAssocID="{3611AE37-7779-4ADD-91C8-B9AE23944F07}" presName="Triangle" presStyleLbl="alignNode1" presStyleIdx="1" presStyleCnt="5" custLinFactY="100000" custLinFactNeighborX="-6435" custLinFactNeighborY="162433"/>
      <dgm:spPr/>
    </dgm:pt>
    <dgm:pt modelId="{3E364A38-C705-4DB2-8CC9-BA77C9DDF989}" type="pres">
      <dgm:prSet presAssocID="{43FBAC40-E2E9-404B-808B-A4121B16408F}" presName="sibTrans" presStyleCnt="0"/>
      <dgm:spPr/>
    </dgm:pt>
    <dgm:pt modelId="{4781121D-B1B4-4CD7-9E32-C8599427D55E}" type="pres">
      <dgm:prSet presAssocID="{43FBAC40-E2E9-404B-808B-A4121B16408F}" presName="space" presStyleCnt="0"/>
      <dgm:spPr/>
    </dgm:pt>
    <dgm:pt modelId="{E3B7EE48-714D-4A9B-86FC-18C1BA40D0C9}" type="pres">
      <dgm:prSet presAssocID="{2081CD5B-ABA6-4ED7-AD49-BA95F6DEBB44}" presName="composite" presStyleCnt="0"/>
      <dgm:spPr/>
    </dgm:pt>
    <dgm:pt modelId="{145B1EF5-DB7B-428E-A28B-7631F47F30E5}" type="pres">
      <dgm:prSet presAssocID="{2081CD5B-ABA6-4ED7-AD49-BA95F6DEBB44}" presName="LShape" presStyleLbl="alignNode1" presStyleIdx="2" presStyleCnt="5" custLinFactNeighborX="100" custLinFactNeighborY="73666"/>
      <dgm:spPr/>
    </dgm:pt>
    <dgm:pt modelId="{C8B83E6D-A388-47B8-85FF-53065B1E791E}" type="pres">
      <dgm:prSet presAssocID="{2081CD5B-ABA6-4ED7-AD49-BA95F6DEBB44}" presName="ParentText" presStyleLbl="revTx" presStyleIdx="1" presStyleCnt="3" custScaleY="84045" custLinFactNeighborX="-1447" custLinFactNeighborY="59093">
        <dgm:presLayoutVars>
          <dgm:chMax val="0"/>
          <dgm:chPref val="0"/>
          <dgm:bulletEnabled val="1"/>
        </dgm:presLayoutVars>
      </dgm:prSet>
      <dgm:spPr/>
      <dgm:t>
        <a:bodyPr/>
        <a:lstStyle/>
        <a:p>
          <a:endParaRPr lang="en-US"/>
        </a:p>
      </dgm:t>
    </dgm:pt>
    <dgm:pt modelId="{13FFC7E8-918F-4CB3-B6B4-95EF1DE3AA14}" type="pres">
      <dgm:prSet presAssocID="{2081CD5B-ABA6-4ED7-AD49-BA95F6DEBB44}" presName="Triangle" presStyleLbl="alignNode1" presStyleIdx="3" presStyleCnt="5" custLinFactY="100000" custLinFactNeighborX="-2145" custLinFactNeighborY="168097"/>
      <dgm:spPr/>
    </dgm:pt>
    <dgm:pt modelId="{7C670612-3BD4-4DE4-A698-C307FD70DB64}" type="pres">
      <dgm:prSet presAssocID="{55079285-FC72-4C28-9BF8-1D0514D13E89}" presName="sibTrans" presStyleCnt="0"/>
      <dgm:spPr/>
    </dgm:pt>
    <dgm:pt modelId="{76E4A818-AFB7-4D9D-ACA6-E5C0E29ED0F4}" type="pres">
      <dgm:prSet presAssocID="{55079285-FC72-4C28-9BF8-1D0514D13E89}" presName="space" presStyleCnt="0"/>
      <dgm:spPr/>
    </dgm:pt>
    <dgm:pt modelId="{CD11058B-1F3C-430E-BCC7-1759D86751D2}" type="pres">
      <dgm:prSet presAssocID="{B67CC221-9769-4543-BF01-B776594BA8E8}" presName="composite" presStyleCnt="0"/>
      <dgm:spPr/>
    </dgm:pt>
    <dgm:pt modelId="{6DD2375B-BDE9-446C-95A2-179D35EFE4CF}" type="pres">
      <dgm:prSet presAssocID="{B67CC221-9769-4543-BF01-B776594BA8E8}" presName="LShape" presStyleLbl="alignNode1" presStyleIdx="4" presStyleCnt="5" custLinFactNeighborX="330" custLinFactNeighborY="65656"/>
      <dgm:spPr/>
    </dgm:pt>
    <dgm:pt modelId="{7AF479BA-9F7C-4B39-986D-2ED9C80A87A1}" type="pres">
      <dgm:prSet presAssocID="{B67CC221-9769-4543-BF01-B776594BA8E8}" presName="ParentText" presStyleLbl="revTx" presStyleIdx="2" presStyleCnt="3" custLinFactNeighborX="143" custLinFactNeighborY="59093">
        <dgm:presLayoutVars>
          <dgm:chMax val="0"/>
          <dgm:chPref val="0"/>
          <dgm:bulletEnabled val="1"/>
        </dgm:presLayoutVars>
      </dgm:prSet>
      <dgm:spPr/>
      <dgm:t>
        <a:bodyPr/>
        <a:lstStyle/>
        <a:p>
          <a:endParaRPr lang="en-US"/>
        </a:p>
      </dgm:t>
    </dgm:pt>
  </dgm:ptLst>
  <dgm:cxnLst>
    <dgm:cxn modelId="{9C25EE1C-728F-41A0-93EE-4C9A0E0D3B24}" srcId="{903AEA89-2C4C-412C-9DBE-4165D01C0029}" destId="{2081CD5B-ABA6-4ED7-AD49-BA95F6DEBB44}" srcOrd="1" destOrd="0" parTransId="{DD52BCFC-4F51-4E89-ABB8-EF443895C2CC}" sibTransId="{55079285-FC72-4C28-9BF8-1D0514D13E89}"/>
    <dgm:cxn modelId="{ED110C60-78AF-47D9-8579-5E19055B263E}" type="presOf" srcId="{B67CC221-9769-4543-BF01-B776594BA8E8}" destId="{7AF479BA-9F7C-4B39-986D-2ED9C80A87A1}" srcOrd="0" destOrd="0" presId="urn:microsoft.com/office/officeart/2009/3/layout/StepUpProcess"/>
    <dgm:cxn modelId="{8D217629-D1C7-4D71-BFF6-B8761952ADF0}" type="presOf" srcId="{2081CD5B-ABA6-4ED7-AD49-BA95F6DEBB44}" destId="{C8B83E6D-A388-47B8-85FF-53065B1E791E}" srcOrd="0" destOrd="0" presId="urn:microsoft.com/office/officeart/2009/3/layout/StepUpProcess"/>
    <dgm:cxn modelId="{DE19309C-A50C-4B21-8955-E3A2ECB24AAB}" type="presOf" srcId="{3611AE37-7779-4ADD-91C8-B9AE23944F07}" destId="{69208CEE-C754-4DE2-9A71-8C6DC9BFA39E}" srcOrd="0" destOrd="0" presId="urn:microsoft.com/office/officeart/2009/3/layout/StepUpProcess"/>
    <dgm:cxn modelId="{321386EC-2E62-431A-B196-DE0D5EE5BE6E}" type="presOf" srcId="{903AEA89-2C4C-412C-9DBE-4165D01C0029}" destId="{5D8BAAA0-3316-4513-881B-0564CE066DC2}" srcOrd="0" destOrd="0" presId="urn:microsoft.com/office/officeart/2009/3/layout/StepUpProcess"/>
    <dgm:cxn modelId="{F5FFC5A3-4827-4F69-9D9C-36F4254F7B44}" srcId="{903AEA89-2C4C-412C-9DBE-4165D01C0029}" destId="{3611AE37-7779-4ADD-91C8-B9AE23944F07}" srcOrd="0" destOrd="0" parTransId="{1FDBB366-53F9-4A1A-AAB4-D342BB9787E4}" sibTransId="{43FBAC40-E2E9-404B-808B-A4121B16408F}"/>
    <dgm:cxn modelId="{3B59A60A-4D9C-4357-A73E-84FF5D4548DB}" srcId="{903AEA89-2C4C-412C-9DBE-4165D01C0029}" destId="{B67CC221-9769-4543-BF01-B776594BA8E8}" srcOrd="2" destOrd="0" parTransId="{A2C4452D-7F91-4D28-9E3B-782FE5E4ACCD}" sibTransId="{62E1E983-B8BB-4509-9EB3-0C17E97BFF79}"/>
    <dgm:cxn modelId="{9EDC70D8-C5AA-46D1-9CF2-14975673BE39}" type="presParOf" srcId="{5D8BAAA0-3316-4513-881B-0564CE066DC2}" destId="{9AF9114C-9BF4-4A76-8B81-268C365A0B4A}" srcOrd="0" destOrd="0" presId="urn:microsoft.com/office/officeart/2009/3/layout/StepUpProcess"/>
    <dgm:cxn modelId="{63DD638E-C7FD-481A-902E-9107172F646E}" type="presParOf" srcId="{9AF9114C-9BF4-4A76-8B81-268C365A0B4A}" destId="{2B1F9C0E-EAD0-46AE-B3F5-A22F572BD55B}" srcOrd="0" destOrd="0" presId="urn:microsoft.com/office/officeart/2009/3/layout/StepUpProcess"/>
    <dgm:cxn modelId="{F23D0BDA-1ED6-4797-8068-C5B59E335EEB}" type="presParOf" srcId="{9AF9114C-9BF4-4A76-8B81-268C365A0B4A}" destId="{69208CEE-C754-4DE2-9A71-8C6DC9BFA39E}" srcOrd="1" destOrd="0" presId="urn:microsoft.com/office/officeart/2009/3/layout/StepUpProcess"/>
    <dgm:cxn modelId="{D57A644E-C662-4AA6-9E8E-999D2E9B36DC}" type="presParOf" srcId="{9AF9114C-9BF4-4A76-8B81-268C365A0B4A}" destId="{B3B21872-54A2-484F-BBCC-CB3689945D13}" srcOrd="2" destOrd="0" presId="urn:microsoft.com/office/officeart/2009/3/layout/StepUpProcess"/>
    <dgm:cxn modelId="{945512C6-91CD-4EA9-A45F-A5DE2C4ABA75}" type="presParOf" srcId="{5D8BAAA0-3316-4513-881B-0564CE066DC2}" destId="{3E364A38-C705-4DB2-8CC9-BA77C9DDF989}" srcOrd="1" destOrd="0" presId="urn:microsoft.com/office/officeart/2009/3/layout/StepUpProcess"/>
    <dgm:cxn modelId="{DBCE2AA9-99E2-4E09-804C-33DC669FAE4C}" type="presParOf" srcId="{3E364A38-C705-4DB2-8CC9-BA77C9DDF989}" destId="{4781121D-B1B4-4CD7-9E32-C8599427D55E}" srcOrd="0" destOrd="0" presId="urn:microsoft.com/office/officeart/2009/3/layout/StepUpProcess"/>
    <dgm:cxn modelId="{308C0F75-42AA-46A7-9F7C-284E8158CBF3}" type="presParOf" srcId="{5D8BAAA0-3316-4513-881B-0564CE066DC2}" destId="{E3B7EE48-714D-4A9B-86FC-18C1BA40D0C9}" srcOrd="2" destOrd="0" presId="urn:microsoft.com/office/officeart/2009/3/layout/StepUpProcess"/>
    <dgm:cxn modelId="{A18D55BB-A0F1-4CD3-8D0A-3813ABF14E49}" type="presParOf" srcId="{E3B7EE48-714D-4A9B-86FC-18C1BA40D0C9}" destId="{145B1EF5-DB7B-428E-A28B-7631F47F30E5}" srcOrd="0" destOrd="0" presId="urn:microsoft.com/office/officeart/2009/3/layout/StepUpProcess"/>
    <dgm:cxn modelId="{C4F6B4A7-9903-4082-919A-90D85AA08F0C}" type="presParOf" srcId="{E3B7EE48-714D-4A9B-86FC-18C1BA40D0C9}" destId="{C8B83E6D-A388-47B8-85FF-53065B1E791E}" srcOrd="1" destOrd="0" presId="urn:microsoft.com/office/officeart/2009/3/layout/StepUpProcess"/>
    <dgm:cxn modelId="{247632D4-4E3F-4D76-B302-02317F2B9949}" type="presParOf" srcId="{E3B7EE48-714D-4A9B-86FC-18C1BA40D0C9}" destId="{13FFC7E8-918F-4CB3-B6B4-95EF1DE3AA14}" srcOrd="2" destOrd="0" presId="urn:microsoft.com/office/officeart/2009/3/layout/StepUpProcess"/>
    <dgm:cxn modelId="{AB83AEAD-16C3-40D4-BA0E-6BFA33AC2A03}" type="presParOf" srcId="{5D8BAAA0-3316-4513-881B-0564CE066DC2}" destId="{7C670612-3BD4-4DE4-A698-C307FD70DB64}" srcOrd="3" destOrd="0" presId="urn:microsoft.com/office/officeart/2009/3/layout/StepUpProcess"/>
    <dgm:cxn modelId="{475C967E-3039-4532-BC6D-CA444164200E}" type="presParOf" srcId="{7C670612-3BD4-4DE4-A698-C307FD70DB64}" destId="{76E4A818-AFB7-4D9D-ACA6-E5C0E29ED0F4}" srcOrd="0" destOrd="0" presId="urn:microsoft.com/office/officeart/2009/3/layout/StepUpProcess"/>
    <dgm:cxn modelId="{28043F01-AFE4-454A-B7E9-B149A6EAE13A}" type="presParOf" srcId="{5D8BAAA0-3316-4513-881B-0564CE066DC2}" destId="{CD11058B-1F3C-430E-BCC7-1759D86751D2}" srcOrd="4" destOrd="0" presId="urn:microsoft.com/office/officeart/2009/3/layout/StepUpProcess"/>
    <dgm:cxn modelId="{50E6BDB4-B632-458A-A65D-2E069415C4E4}" type="presParOf" srcId="{CD11058B-1F3C-430E-BCC7-1759D86751D2}" destId="{6DD2375B-BDE9-446C-95A2-179D35EFE4CF}" srcOrd="0" destOrd="0" presId="urn:microsoft.com/office/officeart/2009/3/layout/StepUpProcess"/>
    <dgm:cxn modelId="{41AF8A27-6485-4690-BB01-1D1B0382AE10}" type="presParOf" srcId="{CD11058B-1F3C-430E-BCC7-1759D86751D2}" destId="{7AF479BA-9F7C-4B39-986D-2ED9C80A87A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F9C0E-EAD0-46AE-B3F5-A22F572BD55B}">
      <dsp:nvSpPr>
        <dsp:cNvPr id="0" name=""/>
        <dsp:cNvSpPr/>
      </dsp:nvSpPr>
      <dsp:spPr>
        <a:xfrm rot="5400000">
          <a:off x="504412" y="2884639"/>
          <a:ext cx="1519334" cy="252813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208CEE-C754-4DE2-9A71-8C6DC9BFA39E}">
      <dsp:nvSpPr>
        <dsp:cNvPr id="0" name=""/>
        <dsp:cNvSpPr/>
      </dsp:nvSpPr>
      <dsp:spPr>
        <a:xfrm>
          <a:off x="272523" y="3866540"/>
          <a:ext cx="2282418" cy="1547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a:t>£10,600</a:t>
          </a:r>
          <a:endParaRPr lang="en-GB" sz="3200" kern="1200" dirty="0"/>
        </a:p>
      </dsp:txBody>
      <dsp:txXfrm>
        <a:off x="272523" y="3866540"/>
        <a:ext cx="2282418" cy="1547620"/>
      </dsp:txXfrm>
    </dsp:sp>
    <dsp:sp modelId="{B3B21872-54A2-484F-BBCC-CB3689945D13}">
      <dsp:nvSpPr>
        <dsp:cNvPr id="0" name=""/>
        <dsp:cNvSpPr/>
      </dsp:nvSpPr>
      <dsp:spPr>
        <a:xfrm>
          <a:off x="2078120" y="2748011"/>
          <a:ext cx="430644" cy="43064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45B1EF5-DB7B-428E-A28B-7631F47F30E5}">
      <dsp:nvSpPr>
        <dsp:cNvPr id="0" name=""/>
        <dsp:cNvSpPr/>
      </dsp:nvSpPr>
      <dsp:spPr>
        <a:xfrm rot="5400000">
          <a:off x="3304327" y="2391409"/>
          <a:ext cx="1519334" cy="252813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8B83E6D-A388-47B8-85FF-53065B1E791E}">
      <dsp:nvSpPr>
        <dsp:cNvPr id="0" name=""/>
        <dsp:cNvSpPr/>
      </dsp:nvSpPr>
      <dsp:spPr>
        <a:xfrm>
          <a:off x="3015157" y="3369406"/>
          <a:ext cx="2282418" cy="16814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a:t>?</a:t>
          </a:r>
          <a:endParaRPr lang="en-GB" sz="3200" kern="1200" dirty="0"/>
        </a:p>
      </dsp:txBody>
      <dsp:txXfrm>
        <a:off x="3015157" y="3369406"/>
        <a:ext cx="2282418" cy="1681466"/>
      </dsp:txXfrm>
    </dsp:sp>
    <dsp:sp modelId="{13FFC7E8-918F-4CB3-B6B4-95EF1DE3AA14}">
      <dsp:nvSpPr>
        <dsp:cNvPr id="0" name=""/>
        <dsp:cNvSpPr/>
      </dsp:nvSpPr>
      <dsp:spPr>
        <a:xfrm>
          <a:off x="4890720" y="2240598"/>
          <a:ext cx="430644" cy="430644"/>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D2375B-BDE9-446C-95A2-179D35EFE4CF}">
      <dsp:nvSpPr>
        <dsp:cNvPr id="0" name=""/>
        <dsp:cNvSpPr/>
      </dsp:nvSpPr>
      <dsp:spPr>
        <a:xfrm rot="5400000">
          <a:off x="6104268" y="1578301"/>
          <a:ext cx="1519334" cy="2528139"/>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F479BA-9F7C-4B39-986D-2ED9C80A87A1}">
      <dsp:nvSpPr>
        <dsp:cNvPr id="0" name=""/>
        <dsp:cNvSpPr/>
      </dsp:nvSpPr>
      <dsp:spPr>
        <a:xfrm>
          <a:off x="5845574" y="2518393"/>
          <a:ext cx="2282418" cy="2000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ctr" defTabSz="1422400">
            <a:lnSpc>
              <a:spcPct val="90000"/>
            </a:lnSpc>
            <a:spcBef>
              <a:spcPct val="0"/>
            </a:spcBef>
            <a:spcAft>
              <a:spcPct val="35000"/>
            </a:spcAft>
          </a:pPr>
          <a:r>
            <a:rPr lang="en-US" sz="3200" kern="1200" dirty="0"/>
            <a:t>?</a:t>
          </a:r>
          <a:endParaRPr lang="en-GB" sz="3200" kern="1200" dirty="0"/>
        </a:p>
      </dsp:txBody>
      <dsp:txXfrm>
        <a:off x="5845574" y="2518393"/>
        <a:ext cx="2282418" cy="200067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3/2/2023</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3/2/2023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48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5372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55123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9429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9157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79940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73320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118651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3928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3355022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735423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07428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4593829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093498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581203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with Im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7600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Slide Divider with Image">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ide Divider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ide Divider 2">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1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2509771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8216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669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Custom Layout">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182442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037C31-9E7A-4F99-8774-A0E530DE1A42}" type="datetimeFigureOut">
              <a:rPr lang="en-US" smtClean="0"/>
              <a:t>3/2/2023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522856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3/2/2023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1378020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813579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77818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8.xml"/><Relationship Id="rId1"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78">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3/2/2023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2271524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 id="2147484019" r:id="rId15"/>
    <p:sldLayoutId id="2147484020" r:id="rId16"/>
    <p:sldLayoutId id="2147484021" r:id="rId17"/>
    <p:sldLayoutId id="2147484022" r:id="rId18"/>
    <p:sldLayoutId id="2147484023" r:id="rId19"/>
    <p:sldLayoutId id="2147484024" r:id="rId20"/>
    <p:sldLayoutId id="2147484026" r:id="rId21"/>
    <p:sldLayoutId id="2147484031" r:id="rId22"/>
    <p:sldLayoutId id="2147483736" r:id="rId23"/>
    <p:sldLayoutId id="2147483689" r:id="rId24"/>
    <p:sldLayoutId id="2147483735" r:id="rId25"/>
    <p:sldLayoutId id="2147483684" r:id="rId26"/>
    <p:sldLayoutId id="2147483752" r:id="rId27"/>
    <p:sldLayoutId id="2147483737" r:id="rId28"/>
    <p:sldLayoutId id="2147483651" r:id="rId29"/>
    <p:sldLayoutId id="2147483738" r:id="rId30"/>
    <p:sldLayoutId id="2147483685" r:id="rId31"/>
    <p:sldLayoutId id="2147483674" r:id="rId32"/>
    <p:sldLayoutId id="2147483694" r:id="rId33"/>
    <p:sldLayoutId id="2147483748" r:id="rId34"/>
    <p:sldLayoutId id="2147483693" r:id="rId35"/>
    <p:sldLayoutId id="2147483686" r:id="rId36"/>
    <p:sldLayoutId id="2147483703" r:id="rId37"/>
    <p:sldLayoutId id="2147483709" r:id="rId38"/>
    <p:sldLayoutId id="2147483711" r:id="rId39"/>
    <p:sldLayoutId id="2147483712" r:id="rId40"/>
    <p:sldLayoutId id="2147483749" r:id="rId41"/>
    <p:sldLayoutId id="2147483751" r:id="rId42"/>
    <p:sldLayoutId id="2147483704" r:id="rId43"/>
    <p:sldLayoutId id="2147483702" r:id="rId44"/>
    <p:sldLayoutId id="2147483714" r:id="rId45"/>
    <p:sldLayoutId id="2147483695" r:id="rId46"/>
    <p:sldLayoutId id="2147483730" r:id="rId47"/>
    <p:sldLayoutId id="2147483698" r:id="rId48"/>
    <p:sldLayoutId id="2147483699" r:id="rId49"/>
    <p:sldLayoutId id="2147483732" r:id="rId50"/>
    <p:sldLayoutId id="2147483739" r:id="rId51"/>
    <p:sldLayoutId id="2147483740" r:id="rId52"/>
    <p:sldLayoutId id="2147483700" r:id="rId53"/>
    <p:sldLayoutId id="2147483741" r:id="rId54"/>
    <p:sldLayoutId id="2147483742" r:id="rId55"/>
    <p:sldLayoutId id="2147483696" r:id="rId56"/>
    <p:sldLayoutId id="2147483743" r:id="rId57"/>
    <p:sldLayoutId id="2147483744" r:id="rId58"/>
    <p:sldLayoutId id="2147483705" r:id="rId59"/>
    <p:sldLayoutId id="2147483746" r:id="rId60"/>
    <p:sldLayoutId id="2147483687" r:id="rId61"/>
    <p:sldLayoutId id="2147483720" r:id="rId62"/>
    <p:sldLayoutId id="2147483718" r:id="rId63"/>
    <p:sldLayoutId id="2147483721" r:id="rId64"/>
    <p:sldLayoutId id="2147483716" r:id="rId65"/>
    <p:sldLayoutId id="2147483722" r:id="rId66"/>
    <p:sldLayoutId id="2147483753" r:id="rId67"/>
    <p:sldLayoutId id="2147483754" r:id="rId68"/>
    <p:sldLayoutId id="2147483755" r:id="rId69"/>
    <p:sldLayoutId id="2147483756" r:id="rId70"/>
    <p:sldLayoutId id="2147483725" r:id="rId71"/>
    <p:sldLayoutId id="2147483726" r:id="rId72"/>
    <p:sldLayoutId id="2147483675" r:id="rId73"/>
    <p:sldLayoutId id="2147483677" r:id="rId74"/>
    <p:sldLayoutId id="2147483729" r:id="rId75"/>
    <p:sldLayoutId id="2147483747" r:id="rId76"/>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3/2/2023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a:p>
        </p:txBody>
      </p:sp>
    </p:spTree>
    <p:extLst>
      <p:ext uri="{BB962C8B-B14F-4D97-AF65-F5344CB8AC3E}">
        <p14:creationId xmlns:p14="http://schemas.microsoft.com/office/powerpoint/2010/main" val="2007694382"/>
      </p:ext>
    </p:extLst>
  </p:cSld>
  <p:clrMap bg1="lt1" tx1="dk1" bg2="lt2" tx2="dk2" accent1="accent1" accent2="accent2" accent3="accent3" accent4="accent4" accent5="accent5" accent6="accent6" hlink="hlink" folHlink="folHlink"/>
  <p:sldLayoutIdLst>
    <p:sldLayoutId id="2147483774" r:id="rId1"/>
    <p:sldLayoutId id="2147483775" r:id="rId2"/>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9.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 Id="rId5" Type="http://schemas.openxmlformats.org/officeDocument/2006/relationships/hyperlink" Target="mailto:sh435@clare.cam.ac.uk" TargetMode="External"/><Relationship Id="rId4" Type="http://schemas.openxmlformats.org/officeDocument/2006/relationships/hyperlink" Target="mailto:gcampbell@dartingtonbenefits.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 name="Group 10">
            <a:extLst>
              <a:ext uri="{FF2B5EF4-FFF2-40B4-BE49-F238E27FC236}">
                <a16:creationId xmlns:a16="http://schemas.microsoft.com/office/drawing/2014/main" id="{4091D54B-59AB-4A5E-8E9E-0421BD66D4FB}"/>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547CE62E-FFFD-4A1F-BA78-C3B89C36FCA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Freeform 5">
              <a:extLst>
                <a:ext uri="{FF2B5EF4-FFF2-40B4-BE49-F238E27FC236}">
                  <a16:creationId xmlns:a16="http://schemas.microsoft.com/office/drawing/2014/main" id="{AE51FD27-6B6A-4D21-BF22-245DA9BD0B3E}"/>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0" name="Rectangle 14">
            <a:extLst>
              <a:ext uri="{FF2B5EF4-FFF2-40B4-BE49-F238E27FC236}">
                <a16:creationId xmlns:a16="http://schemas.microsoft.com/office/drawing/2014/main" id="{B8144315-1C5A-4185-A952-25D98D303D4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CC3DF159-A62C-40A0-86EB-55F5FCDB076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734846" y="4967635"/>
            <a:ext cx="10893095" cy="1174947"/>
          </a:xfrm>
          <a:prstGeom prst="rect">
            <a:avLst/>
          </a:prstGeom>
        </p:spPr>
        <p:txBody>
          <a:bodyPr vert="horz" lIns="91440" tIns="45720" rIns="91440" bIns="45720" rtlCol="0" anchor="b">
            <a:normAutofit/>
          </a:bodyPr>
          <a:lstStyle/>
          <a:p>
            <a:pPr>
              <a:lnSpc>
                <a:spcPct val="90000"/>
              </a:lnSpc>
            </a:pPr>
            <a:r>
              <a:rPr lang="en-US" sz="3800" b="0" i="0" kern="1200" dirty="0">
                <a:solidFill>
                  <a:srgbClr val="EBEBEB"/>
                </a:solidFill>
                <a:latin typeface="+mj-lt"/>
                <a:ea typeface="+mj-ea"/>
                <a:cs typeface="+mj-cs"/>
              </a:rPr>
              <a:t>Workplace Pensions</a:t>
            </a:r>
            <a:br>
              <a:rPr lang="en-US" sz="3800" b="0" i="0" kern="1200" dirty="0">
                <a:solidFill>
                  <a:srgbClr val="EBEBEB"/>
                </a:solidFill>
                <a:latin typeface="+mj-lt"/>
                <a:ea typeface="+mj-ea"/>
                <a:cs typeface="+mj-cs"/>
              </a:rPr>
            </a:br>
            <a:endParaRPr lang="en-US" sz="3800" b="0" i="0" kern="1200" dirty="0">
              <a:solidFill>
                <a:srgbClr val="EBEBEB"/>
              </a:solidFill>
              <a:latin typeface="+mj-lt"/>
              <a:ea typeface="+mj-ea"/>
              <a:cs typeface="+mj-cs"/>
            </a:endParaRPr>
          </a:p>
        </p:txBody>
      </p:sp>
      <p:pic>
        <p:nvPicPr>
          <p:cNvPr id="6" name="Picture 5" descr="A picture containing text&#10;&#10;Description automatically generated">
            <a:extLst>
              <a:ext uri="{FF2B5EF4-FFF2-40B4-BE49-F238E27FC236}">
                <a16:creationId xmlns:a16="http://schemas.microsoft.com/office/drawing/2014/main" id="{1113F392-5DED-ED40-590D-BD88A427B963}"/>
              </a:ext>
            </a:extLst>
          </p:cNvPr>
          <p:cNvPicPr>
            <a:picLocks noChangeAspect="1"/>
          </p:cNvPicPr>
          <p:nvPr/>
        </p:nvPicPr>
        <p:blipFill>
          <a:blip r:embed="rId3"/>
          <a:stretch>
            <a:fillRect/>
          </a:stretch>
        </p:blipFill>
        <p:spPr>
          <a:xfrm>
            <a:off x="734846" y="927008"/>
            <a:ext cx="9369041" cy="3115206"/>
          </a:xfrm>
          <a:prstGeom prst="roundRect">
            <a:avLst>
              <a:gd name="adj" fmla="val 1858"/>
            </a:avLst>
          </a:prstGeom>
          <a:effectLst>
            <a:outerShdw blurRad="50800" dist="50800" dir="5400000" algn="tl" rotWithShape="0">
              <a:srgbClr val="000000">
                <a:alpha val="43000"/>
              </a:srgbClr>
            </a:outerShdw>
          </a:effectLst>
        </p:spPr>
      </p:pic>
      <p:sp>
        <p:nvSpPr>
          <p:cNvPr id="19" name="Rectangle 18">
            <a:extLst>
              <a:ext uri="{FF2B5EF4-FFF2-40B4-BE49-F238E27FC236}">
                <a16:creationId xmlns:a16="http://schemas.microsoft.com/office/drawing/2014/main" id="{C5DDC647-9031-4B8C-B212-04560303C8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623350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3E17-85E2-42CA-A5B7-15412744F823}"/>
              </a:ext>
            </a:extLst>
          </p:cNvPr>
          <p:cNvSpPr>
            <a:spLocks noGrp="1"/>
          </p:cNvSpPr>
          <p:nvPr>
            <p:ph type="title"/>
          </p:nvPr>
        </p:nvSpPr>
        <p:spPr/>
        <p:txBody>
          <a:bodyPr/>
          <a:lstStyle/>
          <a:p>
            <a:r>
              <a:rPr lang="en-US" dirty="0"/>
              <a:t>Retirement Options</a:t>
            </a:r>
            <a:endParaRPr lang="en-GB" dirty="0"/>
          </a:p>
        </p:txBody>
      </p:sp>
      <p:sp>
        <p:nvSpPr>
          <p:cNvPr id="5" name="Rectangle: Rounded Corners 4">
            <a:extLst>
              <a:ext uri="{FF2B5EF4-FFF2-40B4-BE49-F238E27FC236}">
                <a16:creationId xmlns:a16="http://schemas.microsoft.com/office/drawing/2014/main" id="{67051F50-F3EA-48A0-ACB9-A10792156A0C}"/>
              </a:ext>
            </a:extLst>
          </p:cNvPr>
          <p:cNvSpPr/>
          <p:nvPr/>
        </p:nvSpPr>
        <p:spPr>
          <a:xfrm>
            <a:off x="1354185" y="2695575"/>
            <a:ext cx="4181475" cy="24288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Pension Pot</a:t>
            </a:r>
            <a:endParaRPr lang="en-GB" sz="3200" b="1" dirty="0"/>
          </a:p>
        </p:txBody>
      </p:sp>
      <p:sp>
        <p:nvSpPr>
          <p:cNvPr id="6" name="Arrow: Right 5">
            <a:extLst>
              <a:ext uri="{FF2B5EF4-FFF2-40B4-BE49-F238E27FC236}">
                <a16:creationId xmlns:a16="http://schemas.microsoft.com/office/drawing/2014/main" id="{43CFFDEC-B77F-468D-89DA-3B232FCE569C}"/>
              </a:ext>
            </a:extLst>
          </p:cNvPr>
          <p:cNvSpPr/>
          <p:nvPr/>
        </p:nvSpPr>
        <p:spPr>
          <a:xfrm>
            <a:off x="6162675" y="3052495"/>
            <a:ext cx="978408" cy="484632"/>
          </a:xfrm>
          <a:prstGeom prst="rightArrow">
            <a:avLst/>
          </a:prstGeom>
          <a:solidFill>
            <a:schemeClr val="bg1"/>
          </a:solidFill>
          <a:ln>
            <a:solidFill>
              <a:srgbClr val="B31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8FB74CAB-4572-42FE-BCCC-07EEAFFE40DD}"/>
              </a:ext>
            </a:extLst>
          </p:cNvPr>
          <p:cNvSpPr/>
          <p:nvPr/>
        </p:nvSpPr>
        <p:spPr>
          <a:xfrm>
            <a:off x="6162675" y="4181475"/>
            <a:ext cx="978408" cy="484632"/>
          </a:xfrm>
          <a:prstGeom prst="rightArrow">
            <a:avLst/>
          </a:prstGeom>
          <a:solidFill>
            <a:schemeClr val="bg1"/>
          </a:solidFill>
          <a:ln>
            <a:solidFill>
              <a:srgbClr val="B311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9BDF76F4-C404-45D3-AF6B-4CAE846E5A8B}"/>
              </a:ext>
            </a:extLst>
          </p:cNvPr>
          <p:cNvSpPr/>
          <p:nvPr/>
        </p:nvSpPr>
        <p:spPr>
          <a:xfrm>
            <a:off x="7972424" y="2569102"/>
            <a:ext cx="2085976" cy="10239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25% Tax Free Lump Sum*</a:t>
            </a:r>
            <a:endParaRPr lang="en-GB" b="1" dirty="0"/>
          </a:p>
        </p:txBody>
      </p:sp>
      <p:sp>
        <p:nvSpPr>
          <p:cNvPr id="10" name="Rectangle: Rounded Corners 9">
            <a:extLst>
              <a:ext uri="{FF2B5EF4-FFF2-40B4-BE49-F238E27FC236}">
                <a16:creationId xmlns:a16="http://schemas.microsoft.com/office/drawing/2014/main" id="{1AF67299-C3CC-4501-A629-258B289770FA}"/>
              </a:ext>
            </a:extLst>
          </p:cNvPr>
          <p:cNvSpPr/>
          <p:nvPr/>
        </p:nvSpPr>
        <p:spPr>
          <a:xfrm>
            <a:off x="7465964" y="3910012"/>
            <a:ext cx="3371851" cy="2038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75% to provide taxable retirement income/ </a:t>
            </a:r>
          </a:p>
          <a:p>
            <a:pPr algn="ctr"/>
            <a:r>
              <a:rPr lang="en-US" b="1" dirty="0"/>
              <a:t>lump sum **</a:t>
            </a:r>
            <a:endParaRPr lang="en-GB" b="1" dirty="0"/>
          </a:p>
        </p:txBody>
      </p:sp>
      <p:sp>
        <p:nvSpPr>
          <p:cNvPr id="11" name="TextBox 10">
            <a:extLst>
              <a:ext uri="{FF2B5EF4-FFF2-40B4-BE49-F238E27FC236}">
                <a16:creationId xmlns:a16="http://schemas.microsoft.com/office/drawing/2014/main" id="{FC06FAD7-78D7-48DE-893F-9D56EFF14C9D}"/>
              </a:ext>
            </a:extLst>
          </p:cNvPr>
          <p:cNvSpPr txBox="1"/>
          <p:nvPr/>
        </p:nvSpPr>
        <p:spPr>
          <a:xfrm>
            <a:off x="1354185" y="5609729"/>
            <a:ext cx="4337580" cy="338554"/>
          </a:xfrm>
          <a:prstGeom prst="rect">
            <a:avLst/>
          </a:prstGeom>
          <a:noFill/>
          <a:ln>
            <a:solidFill>
              <a:srgbClr val="B31166"/>
            </a:solidFill>
          </a:ln>
        </p:spPr>
        <p:txBody>
          <a:bodyPr wrap="square" rtlCol="0">
            <a:spAutoFit/>
          </a:bodyPr>
          <a:lstStyle/>
          <a:p>
            <a:r>
              <a:rPr lang="en-US" sz="1600" dirty="0"/>
              <a:t>Access from age 55 (57 from 2028)</a:t>
            </a:r>
          </a:p>
        </p:txBody>
      </p:sp>
      <p:sp>
        <p:nvSpPr>
          <p:cNvPr id="3" name="TextBox 2">
            <a:extLst>
              <a:ext uri="{FF2B5EF4-FFF2-40B4-BE49-F238E27FC236}">
                <a16:creationId xmlns:a16="http://schemas.microsoft.com/office/drawing/2014/main" id="{5A252081-AEB4-9C11-3334-AF0B955D577C}"/>
              </a:ext>
            </a:extLst>
          </p:cNvPr>
          <p:cNvSpPr txBox="1"/>
          <p:nvPr/>
        </p:nvSpPr>
        <p:spPr>
          <a:xfrm>
            <a:off x="518610" y="6358229"/>
            <a:ext cx="4337580" cy="338554"/>
          </a:xfrm>
          <a:prstGeom prst="rect">
            <a:avLst/>
          </a:prstGeom>
          <a:noFill/>
          <a:ln>
            <a:solidFill>
              <a:schemeClr val="bg1"/>
            </a:solidFill>
          </a:ln>
        </p:spPr>
        <p:txBody>
          <a:bodyPr wrap="square" rtlCol="0">
            <a:spAutoFit/>
          </a:bodyPr>
          <a:lstStyle/>
          <a:p>
            <a:r>
              <a:rPr lang="en-US" sz="1600" dirty="0"/>
              <a:t>* </a:t>
            </a:r>
            <a:r>
              <a:rPr lang="en-US" sz="1400" dirty="0"/>
              <a:t>Other options available with USS</a:t>
            </a:r>
          </a:p>
        </p:txBody>
      </p:sp>
      <p:sp>
        <p:nvSpPr>
          <p:cNvPr id="4" name="TextBox 3">
            <a:extLst>
              <a:ext uri="{FF2B5EF4-FFF2-40B4-BE49-F238E27FC236}">
                <a16:creationId xmlns:a16="http://schemas.microsoft.com/office/drawing/2014/main" id="{A6E7C448-BFE8-7851-6A50-9BE2A517B533}"/>
              </a:ext>
            </a:extLst>
          </p:cNvPr>
          <p:cNvSpPr txBox="1"/>
          <p:nvPr/>
        </p:nvSpPr>
        <p:spPr>
          <a:xfrm>
            <a:off x="7747577" y="6358229"/>
            <a:ext cx="4337580" cy="338554"/>
          </a:xfrm>
          <a:prstGeom prst="rect">
            <a:avLst/>
          </a:prstGeom>
          <a:noFill/>
          <a:ln>
            <a:solidFill>
              <a:schemeClr val="bg1"/>
            </a:solidFill>
          </a:ln>
        </p:spPr>
        <p:txBody>
          <a:bodyPr wrap="square" rtlCol="0">
            <a:spAutoFit/>
          </a:bodyPr>
          <a:lstStyle/>
          <a:p>
            <a:r>
              <a:rPr lang="en-US" sz="1600" dirty="0"/>
              <a:t>** </a:t>
            </a:r>
            <a:r>
              <a:rPr lang="en-US" sz="1400" dirty="0"/>
              <a:t>Available via Investment Builder with USS</a:t>
            </a:r>
          </a:p>
        </p:txBody>
      </p:sp>
    </p:spTree>
    <p:extLst>
      <p:ext uri="{BB962C8B-B14F-4D97-AF65-F5344CB8AC3E}">
        <p14:creationId xmlns:p14="http://schemas.microsoft.com/office/powerpoint/2010/main" val="2791342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l="51" r="51"/>
          <a:stretch>
            <a:fillRect/>
          </a:stretch>
        </p:blipFill>
        <p:spPr/>
      </p:pic>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noFill/>
        </p:spPr>
        <p:txBody>
          <a:bodyPr/>
          <a:lstStyle/>
          <a:p>
            <a:pPr algn="ctr"/>
            <a:r>
              <a:rPr lang="en-US" dirty="0"/>
              <a:t>Workplace Pension</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normAutofit/>
          </a:bodyPr>
          <a:lstStyle/>
          <a:p>
            <a:r>
              <a:rPr lang="en-US" sz="2800" dirty="0"/>
              <a:t>What goes in</a:t>
            </a:r>
          </a:p>
          <a:p>
            <a:endParaRPr lang="en-US" sz="2800" dirty="0"/>
          </a:p>
          <a:p>
            <a:r>
              <a:rPr lang="en-US" sz="2800" b="1" dirty="0"/>
              <a:t>How it’s managed</a:t>
            </a:r>
          </a:p>
          <a:p>
            <a:endParaRPr lang="en-US" sz="2800" dirty="0"/>
          </a:p>
          <a:p>
            <a:r>
              <a:rPr lang="en-US" sz="2800" dirty="0"/>
              <a:t>Salary exchange</a:t>
            </a:r>
          </a:p>
        </p:txBody>
      </p:sp>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t="8" b="8"/>
          <a:stretch>
            <a:fillRect/>
          </a:stretch>
        </p:blipFill>
        <p:spPr/>
      </p:pic>
    </p:spTree>
    <p:extLst>
      <p:ext uri="{BB962C8B-B14F-4D97-AF65-F5344CB8AC3E}">
        <p14:creationId xmlns:p14="http://schemas.microsoft.com/office/powerpoint/2010/main" val="3947749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Lifestyle Strategy </a:t>
            </a:r>
            <a:endParaRPr lang="en-GB" sz="2400" b="1" dirty="0">
              <a:solidFill>
                <a:srgbClr val="552B5B"/>
              </a:solidFill>
            </a:endParaRPr>
          </a:p>
        </p:txBody>
      </p:sp>
      <p:pic>
        <p:nvPicPr>
          <p:cNvPr id="3" name="Picture 2">
            <a:extLst>
              <a:ext uri="{FF2B5EF4-FFF2-40B4-BE49-F238E27FC236}">
                <a16:creationId xmlns:a16="http://schemas.microsoft.com/office/drawing/2014/main" id="{22881A34-BE2D-3314-CFBC-BEBDF4B4B5D3}"/>
              </a:ext>
            </a:extLst>
          </p:cNvPr>
          <p:cNvPicPr>
            <a:picLocks noChangeAspect="1"/>
          </p:cNvPicPr>
          <p:nvPr/>
        </p:nvPicPr>
        <p:blipFill>
          <a:blip r:embed="rId2"/>
          <a:stretch>
            <a:fillRect/>
          </a:stretch>
        </p:blipFill>
        <p:spPr>
          <a:xfrm>
            <a:off x="1083396" y="1433801"/>
            <a:ext cx="9496425" cy="3571875"/>
          </a:xfrm>
          <a:prstGeom prst="rect">
            <a:avLst/>
          </a:prstGeom>
        </p:spPr>
      </p:pic>
      <p:pic>
        <p:nvPicPr>
          <p:cNvPr id="4" name="Picture 3">
            <a:extLst>
              <a:ext uri="{FF2B5EF4-FFF2-40B4-BE49-F238E27FC236}">
                <a16:creationId xmlns:a16="http://schemas.microsoft.com/office/drawing/2014/main" id="{F6F96DB9-005C-5714-31EE-483E3ABD9425}"/>
              </a:ext>
            </a:extLst>
          </p:cNvPr>
          <p:cNvPicPr>
            <a:picLocks noChangeAspect="1"/>
          </p:cNvPicPr>
          <p:nvPr/>
        </p:nvPicPr>
        <p:blipFill>
          <a:blip r:embed="rId3"/>
          <a:stretch>
            <a:fillRect/>
          </a:stretch>
        </p:blipFill>
        <p:spPr>
          <a:xfrm>
            <a:off x="7057897" y="5424199"/>
            <a:ext cx="5029200" cy="1368859"/>
          </a:xfrm>
          <a:prstGeom prst="rect">
            <a:avLst/>
          </a:prstGeom>
        </p:spPr>
      </p:pic>
    </p:spTree>
    <p:extLst>
      <p:ext uri="{BB962C8B-B14F-4D97-AF65-F5344CB8AC3E}">
        <p14:creationId xmlns:p14="http://schemas.microsoft.com/office/powerpoint/2010/main" val="2671501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Lifestyle Strategy </a:t>
            </a:r>
            <a:endParaRPr lang="en-GB" sz="2400" b="1" dirty="0">
              <a:solidFill>
                <a:srgbClr val="552B5B"/>
              </a:solidFill>
            </a:endParaRPr>
          </a:p>
        </p:txBody>
      </p:sp>
      <p:pic>
        <p:nvPicPr>
          <p:cNvPr id="5" name="Picture 4">
            <a:extLst>
              <a:ext uri="{FF2B5EF4-FFF2-40B4-BE49-F238E27FC236}">
                <a16:creationId xmlns:a16="http://schemas.microsoft.com/office/drawing/2014/main" id="{3BE0974C-7254-A2ED-D04A-4CB331FAA968}"/>
              </a:ext>
            </a:extLst>
          </p:cNvPr>
          <p:cNvPicPr>
            <a:picLocks noChangeAspect="1"/>
          </p:cNvPicPr>
          <p:nvPr/>
        </p:nvPicPr>
        <p:blipFill>
          <a:blip r:embed="rId2"/>
          <a:stretch>
            <a:fillRect/>
          </a:stretch>
        </p:blipFill>
        <p:spPr>
          <a:xfrm>
            <a:off x="1565051" y="1280582"/>
            <a:ext cx="8206395" cy="4007617"/>
          </a:xfrm>
          <a:prstGeom prst="rect">
            <a:avLst/>
          </a:prstGeom>
        </p:spPr>
      </p:pic>
      <p:pic>
        <p:nvPicPr>
          <p:cNvPr id="6" name="Picture 5">
            <a:extLst>
              <a:ext uri="{FF2B5EF4-FFF2-40B4-BE49-F238E27FC236}">
                <a16:creationId xmlns:a16="http://schemas.microsoft.com/office/drawing/2014/main" id="{37677167-23FC-3277-7EA3-56DC56C02EDA}"/>
              </a:ext>
            </a:extLst>
          </p:cNvPr>
          <p:cNvPicPr>
            <a:picLocks noChangeAspect="1"/>
          </p:cNvPicPr>
          <p:nvPr/>
        </p:nvPicPr>
        <p:blipFill>
          <a:blip r:embed="rId3"/>
          <a:stretch>
            <a:fillRect/>
          </a:stretch>
        </p:blipFill>
        <p:spPr>
          <a:xfrm>
            <a:off x="9299070" y="5397454"/>
            <a:ext cx="2781467" cy="1236208"/>
          </a:xfrm>
          <a:prstGeom prst="rect">
            <a:avLst/>
          </a:prstGeom>
        </p:spPr>
      </p:pic>
    </p:spTree>
    <p:extLst>
      <p:ext uri="{BB962C8B-B14F-4D97-AF65-F5344CB8AC3E}">
        <p14:creationId xmlns:p14="http://schemas.microsoft.com/office/powerpoint/2010/main" val="15225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Dynamic Growth IV</a:t>
            </a:r>
            <a:endParaRPr lang="en-GB" sz="2400" b="1" dirty="0">
              <a:solidFill>
                <a:srgbClr val="552B5B"/>
              </a:solidFill>
            </a:endParaRPr>
          </a:p>
        </p:txBody>
      </p:sp>
      <p:pic>
        <p:nvPicPr>
          <p:cNvPr id="6" name="Picture 5">
            <a:extLst>
              <a:ext uri="{FF2B5EF4-FFF2-40B4-BE49-F238E27FC236}">
                <a16:creationId xmlns:a16="http://schemas.microsoft.com/office/drawing/2014/main" id="{37677167-23FC-3277-7EA3-56DC56C02EDA}"/>
              </a:ext>
            </a:extLst>
          </p:cNvPr>
          <p:cNvPicPr>
            <a:picLocks noChangeAspect="1"/>
          </p:cNvPicPr>
          <p:nvPr/>
        </p:nvPicPr>
        <p:blipFill>
          <a:blip r:embed="rId2"/>
          <a:stretch>
            <a:fillRect/>
          </a:stretch>
        </p:blipFill>
        <p:spPr>
          <a:xfrm>
            <a:off x="9299070" y="5397454"/>
            <a:ext cx="2781467" cy="1236208"/>
          </a:xfrm>
          <a:prstGeom prst="rect">
            <a:avLst/>
          </a:prstGeom>
        </p:spPr>
      </p:pic>
      <p:pic>
        <p:nvPicPr>
          <p:cNvPr id="2" name="Picture 1">
            <a:extLst>
              <a:ext uri="{FF2B5EF4-FFF2-40B4-BE49-F238E27FC236}">
                <a16:creationId xmlns:a16="http://schemas.microsoft.com/office/drawing/2014/main" id="{802DD7E8-5F03-F5FC-544F-95EC2671927A}"/>
              </a:ext>
            </a:extLst>
          </p:cNvPr>
          <p:cNvPicPr>
            <a:picLocks noChangeAspect="1"/>
          </p:cNvPicPr>
          <p:nvPr/>
        </p:nvPicPr>
        <p:blipFill>
          <a:blip r:embed="rId3"/>
          <a:stretch>
            <a:fillRect/>
          </a:stretch>
        </p:blipFill>
        <p:spPr>
          <a:xfrm>
            <a:off x="1214160" y="1303839"/>
            <a:ext cx="8935206" cy="4093615"/>
          </a:xfrm>
          <a:prstGeom prst="rect">
            <a:avLst/>
          </a:prstGeom>
        </p:spPr>
      </p:pic>
    </p:spTree>
    <p:extLst>
      <p:ext uri="{BB962C8B-B14F-4D97-AF65-F5344CB8AC3E}">
        <p14:creationId xmlns:p14="http://schemas.microsoft.com/office/powerpoint/2010/main" val="1209257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Dynamic Growth II</a:t>
            </a:r>
            <a:endParaRPr lang="en-GB" sz="2400" b="1" dirty="0">
              <a:solidFill>
                <a:srgbClr val="552B5B"/>
              </a:solidFill>
            </a:endParaRPr>
          </a:p>
        </p:txBody>
      </p:sp>
      <p:pic>
        <p:nvPicPr>
          <p:cNvPr id="6" name="Picture 5">
            <a:extLst>
              <a:ext uri="{FF2B5EF4-FFF2-40B4-BE49-F238E27FC236}">
                <a16:creationId xmlns:a16="http://schemas.microsoft.com/office/drawing/2014/main" id="{37677167-23FC-3277-7EA3-56DC56C02EDA}"/>
              </a:ext>
            </a:extLst>
          </p:cNvPr>
          <p:cNvPicPr>
            <a:picLocks noChangeAspect="1"/>
          </p:cNvPicPr>
          <p:nvPr/>
        </p:nvPicPr>
        <p:blipFill>
          <a:blip r:embed="rId2"/>
          <a:stretch>
            <a:fillRect/>
          </a:stretch>
        </p:blipFill>
        <p:spPr>
          <a:xfrm>
            <a:off x="9299070" y="5397454"/>
            <a:ext cx="2781467" cy="1236208"/>
          </a:xfrm>
          <a:prstGeom prst="rect">
            <a:avLst/>
          </a:prstGeom>
        </p:spPr>
      </p:pic>
      <p:pic>
        <p:nvPicPr>
          <p:cNvPr id="3" name="Picture 2">
            <a:extLst>
              <a:ext uri="{FF2B5EF4-FFF2-40B4-BE49-F238E27FC236}">
                <a16:creationId xmlns:a16="http://schemas.microsoft.com/office/drawing/2014/main" id="{4C7E47C5-DEC2-BF71-C586-2C455E2A983C}"/>
              </a:ext>
            </a:extLst>
          </p:cNvPr>
          <p:cNvPicPr>
            <a:picLocks noChangeAspect="1"/>
          </p:cNvPicPr>
          <p:nvPr/>
        </p:nvPicPr>
        <p:blipFill>
          <a:blip r:embed="rId3"/>
          <a:stretch>
            <a:fillRect/>
          </a:stretch>
        </p:blipFill>
        <p:spPr>
          <a:xfrm>
            <a:off x="1361110" y="1161470"/>
            <a:ext cx="8152346" cy="4235984"/>
          </a:xfrm>
          <a:prstGeom prst="rect">
            <a:avLst/>
          </a:prstGeom>
        </p:spPr>
      </p:pic>
    </p:spTree>
    <p:extLst>
      <p:ext uri="{BB962C8B-B14F-4D97-AF65-F5344CB8AC3E}">
        <p14:creationId xmlns:p14="http://schemas.microsoft.com/office/powerpoint/2010/main" val="2865257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Dynamic Growth IV</a:t>
            </a:r>
            <a:endParaRPr lang="en-GB" sz="2400" b="1" dirty="0">
              <a:solidFill>
                <a:srgbClr val="552B5B"/>
              </a:solidFill>
            </a:endParaRPr>
          </a:p>
        </p:txBody>
      </p:sp>
      <p:pic>
        <p:nvPicPr>
          <p:cNvPr id="6" name="Picture 5">
            <a:extLst>
              <a:ext uri="{FF2B5EF4-FFF2-40B4-BE49-F238E27FC236}">
                <a16:creationId xmlns:a16="http://schemas.microsoft.com/office/drawing/2014/main" id="{37677167-23FC-3277-7EA3-56DC56C02EDA}"/>
              </a:ext>
            </a:extLst>
          </p:cNvPr>
          <p:cNvPicPr>
            <a:picLocks noChangeAspect="1"/>
          </p:cNvPicPr>
          <p:nvPr/>
        </p:nvPicPr>
        <p:blipFill>
          <a:blip r:embed="rId2"/>
          <a:stretch>
            <a:fillRect/>
          </a:stretch>
        </p:blipFill>
        <p:spPr>
          <a:xfrm>
            <a:off x="9299070" y="5397454"/>
            <a:ext cx="2781467" cy="1236208"/>
          </a:xfrm>
          <a:prstGeom prst="rect">
            <a:avLst/>
          </a:prstGeom>
        </p:spPr>
      </p:pic>
      <p:pic>
        <p:nvPicPr>
          <p:cNvPr id="3" name="Picture 2">
            <a:extLst>
              <a:ext uri="{FF2B5EF4-FFF2-40B4-BE49-F238E27FC236}">
                <a16:creationId xmlns:a16="http://schemas.microsoft.com/office/drawing/2014/main" id="{C5BF3A44-8044-73C8-A478-081E2ABFF4B5}"/>
              </a:ext>
            </a:extLst>
          </p:cNvPr>
          <p:cNvPicPr>
            <a:picLocks noChangeAspect="1"/>
          </p:cNvPicPr>
          <p:nvPr/>
        </p:nvPicPr>
        <p:blipFill>
          <a:blip r:embed="rId3"/>
          <a:stretch>
            <a:fillRect/>
          </a:stretch>
        </p:blipFill>
        <p:spPr>
          <a:xfrm>
            <a:off x="486145" y="1593715"/>
            <a:ext cx="10509161" cy="1835285"/>
          </a:xfrm>
          <a:prstGeom prst="rect">
            <a:avLst/>
          </a:prstGeom>
        </p:spPr>
      </p:pic>
      <p:pic>
        <p:nvPicPr>
          <p:cNvPr id="4" name="Picture 3">
            <a:extLst>
              <a:ext uri="{FF2B5EF4-FFF2-40B4-BE49-F238E27FC236}">
                <a16:creationId xmlns:a16="http://schemas.microsoft.com/office/drawing/2014/main" id="{BC70FB00-903E-44C6-E16B-266DD436716E}"/>
              </a:ext>
            </a:extLst>
          </p:cNvPr>
          <p:cNvPicPr>
            <a:picLocks noChangeAspect="1"/>
          </p:cNvPicPr>
          <p:nvPr/>
        </p:nvPicPr>
        <p:blipFill>
          <a:blip r:embed="rId4"/>
          <a:stretch>
            <a:fillRect/>
          </a:stretch>
        </p:blipFill>
        <p:spPr>
          <a:xfrm>
            <a:off x="391309" y="3417929"/>
            <a:ext cx="10663707" cy="1770434"/>
          </a:xfrm>
          <a:prstGeom prst="rect">
            <a:avLst/>
          </a:prstGeom>
        </p:spPr>
      </p:pic>
      <p:sp>
        <p:nvSpPr>
          <p:cNvPr id="16" name="Oval 15">
            <a:extLst>
              <a:ext uri="{FF2B5EF4-FFF2-40B4-BE49-F238E27FC236}">
                <a16:creationId xmlns:a16="http://schemas.microsoft.com/office/drawing/2014/main" id="{ED75DE82-15BF-4157-B1E4-DA0E170C4420}"/>
              </a:ext>
            </a:extLst>
          </p:cNvPr>
          <p:cNvSpPr/>
          <p:nvPr/>
        </p:nvSpPr>
        <p:spPr>
          <a:xfrm>
            <a:off x="4769882" y="2717280"/>
            <a:ext cx="914400" cy="914400"/>
          </a:xfrm>
          <a:prstGeom prst="ellipse">
            <a:avLst/>
          </a:prstGeom>
          <a:solidFill>
            <a:srgbClr val="FF2500">
              <a:alpha val="5000"/>
            </a:srgbClr>
          </a:solidFill>
          <a:ln w="72000">
            <a:solidFill>
              <a:srgbClr val="FF25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FF2500"/>
              </a:solidFill>
            </a:endParaRPr>
          </a:p>
        </p:txBody>
      </p:sp>
      <p:sp>
        <p:nvSpPr>
          <p:cNvPr id="11" name="Oval 10">
            <a:extLst>
              <a:ext uri="{FF2B5EF4-FFF2-40B4-BE49-F238E27FC236}">
                <a16:creationId xmlns:a16="http://schemas.microsoft.com/office/drawing/2014/main" id="{D603F588-BE6F-4089-0881-3FE21EAE5A17}"/>
              </a:ext>
            </a:extLst>
          </p:cNvPr>
          <p:cNvSpPr/>
          <p:nvPr/>
        </p:nvSpPr>
        <p:spPr>
          <a:xfrm>
            <a:off x="4769882" y="4541494"/>
            <a:ext cx="914400" cy="914400"/>
          </a:xfrm>
          <a:prstGeom prst="ellipse">
            <a:avLst/>
          </a:prstGeom>
          <a:solidFill>
            <a:srgbClr val="FF2500">
              <a:alpha val="5000"/>
            </a:srgbClr>
          </a:solidFill>
          <a:ln w="72000">
            <a:solidFill>
              <a:srgbClr val="FF25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FF2500"/>
              </a:solidFill>
            </a:endParaRPr>
          </a:p>
        </p:txBody>
      </p:sp>
    </p:spTree>
    <p:extLst>
      <p:ext uri="{BB962C8B-B14F-4D97-AF65-F5344CB8AC3E}">
        <p14:creationId xmlns:p14="http://schemas.microsoft.com/office/powerpoint/2010/main" val="21380626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B98633B-421F-7EA9-5497-2AB0548EBE54}"/>
              </a:ext>
            </a:extLst>
          </p:cNvPr>
          <p:cNvSpPr txBox="1"/>
          <p:nvPr/>
        </p:nvSpPr>
        <p:spPr>
          <a:xfrm>
            <a:off x="304799" y="232229"/>
            <a:ext cx="9844567" cy="461665"/>
          </a:xfrm>
          <a:prstGeom prst="rect">
            <a:avLst/>
          </a:prstGeom>
          <a:noFill/>
        </p:spPr>
        <p:txBody>
          <a:bodyPr wrap="square" rtlCol="0">
            <a:spAutoFit/>
          </a:bodyPr>
          <a:lstStyle/>
          <a:p>
            <a:pPr algn="l"/>
            <a:r>
              <a:rPr lang="en-US" sz="2400" b="1" i="0" u="none" strike="noStrike" baseline="0" dirty="0">
                <a:solidFill>
                  <a:srgbClr val="552B5B"/>
                </a:solidFill>
              </a:rPr>
              <a:t>Dynamic Growth II</a:t>
            </a:r>
            <a:endParaRPr lang="en-GB" sz="2400" b="1" dirty="0">
              <a:solidFill>
                <a:srgbClr val="552B5B"/>
              </a:solidFill>
            </a:endParaRPr>
          </a:p>
        </p:txBody>
      </p:sp>
      <p:pic>
        <p:nvPicPr>
          <p:cNvPr id="6" name="Picture 5">
            <a:extLst>
              <a:ext uri="{FF2B5EF4-FFF2-40B4-BE49-F238E27FC236}">
                <a16:creationId xmlns:a16="http://schemas.microsoft.com/office/drawing/2014/main" id="{37677167-23FC-3277-7EA3-56DC56C02EDA}"/>
              </a:ext>
            </a:extLst>
          </p:cNvPr>
          <p:cNvPicPr>
            <a:picLocks noChangeAspect="1"/>
          </p:cNvPicPr>
          <p:nvPr/>
        </p:nvPicPr>
        <p:blipFill>
          <a:blip r:embed="rId2"/>
          <a:stretch>
            <a:fillRect/>
          </a:stretch>
        </p:blipFill>
        <p:spPr>
          <a:xfrm>
            <a:off x="9299070" y="5397454"/>
            <a:ext cx="2781467" cy="1236208"/>
          </a:xfrm>
          <a:prstGeom prst="rect">
            <a:avLst/>
          </a:prstGeom>
        </p:spPr>
      </p:pic>
      <p:pic>
        <p:nvPicPr>
          <p:cNvPr id="2" name="Picture 1">
            <a:extLst>
              <a:ext uri="{FF2B5EF4-FFF2-40B4-BE49-F238E27FC236}">
                <a16:creationId xmlns:a16="http://schemas.microsoft.com/office/drawing/2014/main" id="{1D87E5EF-83B3-9544-B8A6-B3E5F2DA3710}"/>
              </a:ext>
            </a:extLst>
          </p:cNvPr>
          <p:cNvPicPr>
            <a:picLocks noChangeAspect="1"/>
          </p:cNvPicPr>
          <p:nvPr/>
        </p:nvPicPr>
        <p:blipFill>
          <a:blip r:embed="rId3"/>
          <a:stretch>
            <a:fillRect/>
          </a:stretch>
        </p:blipFill>
        <p:spPr>
          <a:xfrm>
            <a:off x="481201" y="3504365"/>
            <a:ext cx="10509161" cy="1757464"/>
          </a:xfrm>
          <a:prstGeom prst="rect">
            <a:avLst/>
          </a:prstGeom>
        </p:spPr>
      </p:pic>
      <p:pic>
        <p:nvPicPr>
          <p:cNvPr id="4" name="Picture 3">
            <a:extLst>
              <a:ext uri="{FF2B5EF4-FFF2-40B4-BE49-F238E27FC236}">
                <a16:creationId xmlns:a16="http://schemas.microsoft.com/office/drawing/2014/main" id="{79A729E0-7719-0B98-79AF-125ADE3A5841}"/>
              </a:ext>
            </a:extLst>
          </p:cNvPr>
          <p:cNvPicPr>
            <a:picLocks noChangeAspect="1"/>
          </p:cNvPicPr>
          <p:nvPr/>
        </p:nvPicPr>
        <p:blipFill>
          <a:blip r:embed="rId4"/>
          <a:stretch>
            <a:fillRect/>
          </a:stretch>
        </p:blipFill>
        <p:spPr>
          <a:xfrm>
            <a:off x="429685" y="1594783"/>
            <a:ext cx="10612192" cy="1841770"/>
          </a:xfrm>
          <a:prstGeom prst="rect">
            <a:avLst/>
          </a:prstGeom>
        </p:spPr>
      </p:pic>
      <p:sp>
        <p:nvSpPr>
          <p:cNvPr id="5" name="Oval 4">
            <a:extLst>
              <a:ext uri="{FF2B5EF4-FFF2-40B4-BE49-F238E27FC236}">
                <a16:creationId xmlns:a16="http://schemas.microsoft.com/office/drawing/2014/main" id="{ED827C79-5F43-CCAD-3F89-E5C7E9A4050C}"/>
              </a:ext>
            </a:extLst>
          </p:cNvPr>
          <p:cNvSpPr/>
          <p:nvPr/>
        </p:nvSpPr>
        <p:spPr>
          <a:xfrm>
            <a:off x="4682224" y="2754225"/>
            <a:ext cx="914400" cy="914400"/>
          </a:xfrm>
          <a:prstGeom prst="ellipse">
            <a:avLst/>
          </a:prstGeom>
          <a:solidFill>
            <a:srgbClr val="FF2500">
              <a:alpha val="5000"/>
            </a:srgbClr>
          </a:solidFill>
          <a:ln w="72000">
            <a:solidFill>
              <a:srgbClr val="FF25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FF2500"/>
              </a:solidFill>
            </a:endParaRPr>
          </a:p>
        </p:txBody>
      </p:sp>
      <p:sp>
        <p:nvSpPr>
          <p:cNvPr id="7" name="Oval 6">
            <a:extLst>
              <a:ext uri="{FF2B5EF4-FFF2-40B4-BE49-F238E27FC236}">
                <a16:creationId xmlns:a16="http://schemas.microsoft.com/office/drawing/2014/main" id="{0F33CFD0-866C-E0F2-B4C9-DFFEEF15A190}"/>
              </a:ext>
            </a:extLst>
          </p:cNvPr>
          <p:cNvSpPr/>
          <p:nvPr/>
        </p:nvSpPr>
        <p:spPr>
          <a:xfrm>
            <a:off x="4682224" y="4483054"/>
            <a:ext cx="914400" cy="914400"/>
          </a:xfrm>
          <a:prstGeom prst="ellipse">
            <a:avLst/>
          </a:prstGeom>
          <a:solidFill>
            <a:srgbClr val="FF2500">
              <a:alpha val="5000"/>
            </a:srgbClr>
          </a:solidFill>
          <a:ln w="72000">
            <a:solidFill>
              <a:srgbClr val="FF25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de-DE">
              <a:solidFill>
                <a:srgbClr val="FF2500"/>
              </a:solidFill>
            </a:endParaRPr>
          </a:p>
        </p:txBody>
      </p:sp>
    </p:spTree>
    <p:extLst>
      <p:ext uri="{BB962C8B-B14F-4D97-AF65-F5344CB8AC3E}">
        <p14:creationId xmlns:p14="http://schemas.microsoft.com/office/powerpoint/2010/main" val="4278240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3E17-85E2-42CA-A5B7-15412744F823}"/>
              </a:ext>
            </a:extLst>
          </p:cNvPr>
          <p:cNvSpPr>
            <a:spLocks noGrp="1"/>
          </p:cNvSpPr>
          <p:nvPr>
            <p:ph type="title"/>
          </p:nvPr>
        </p:nvSpPr>
        <p:spPr/>
        <p:txBody>
          <a:bodyPr/>
          <a:lstStyle/>
          <a:p>
            <a:r>
              <a:rPr lang="en-US" dirty="0"/>
              <a:t>Investment Pathways</a:t>
            </a:r>
            <a:endParaRPr lang="en-GB" dirty="0"/>
          </a:p>
        </p:txBody>
      </p:sp>
      <p:sp>
        <p:nvSpPr>
          <p:cNvPr id="5" name="Text Placeholder 2">
            <a:extLst>
              <a:ext uri="{FF2B5EF4-FFF2-40B4-BE49-F238E27FC236}">
                <a16:creationId xmlns:a16="http://schemas.microsoft.com/office/drawing/2014/main" id="{DA18A0D2-D5B0-4A24-8175-FBFE06C31CC3}"/>
              </a:ext>
            </a:extLst>
          </p:cNvPr>
          <p:cNvSpPr txBox="1">
            <a:spLocks/>
          </p:cNvSpPr>
          <p:nvPr/>
        </p:nvSpPr>
        <p:spPr>
          <a:xfrm>
            <a:off x="1802654" y="2781300"/>
            <a:ext cx="8825659" cy="3467100"/>
          </a:xfrm>
          <a:prstGeom prst="rect">
            <a:avLst/>
          </a:prstGeom>
          <a:noFill/>
          <a:ln>
            <a:solidFill>
              <a:srgbClr val="B31166"/>
            </a:solidFill>
          </a:ln>
        </p:spPr>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b="1" dirty="0">
                <a:solidFill>
                  <a:srgbClr val="B31166"/>
                </a:solidFill>
              </a:rPr>
              <a:t>I have no plan to touch my money in the next five years – </a:t>
            </a:r>
            <a:r>
              <a:rPr lang="en-US" dirty="0">
                <a:solidFill>
                  <a:srgbClr val="B31166"/>
                </a:solidFill>
              </a:rPr>
              <a:t>This aims for long-term, risk-controlled growth with a broad range of assets.</a:t>
            </a:r>
            <a:br>
              <a:rPr lang="en-US" dirty="0">
                <a:solidFill>
                  <a:srgbClr val="B31166"/>
                </a:solidFill>
              </a:rPr>
            </a:br>
            <a:r>
              <a:rPr lang="en-US" dirty="0">
                <a:solidFill>
                  <a:srgbClr val="B31166"/>
                </a:solidFill>
              </a:rPr>
              <a:t> </a:t>
            </a:r>
          </a:p>
          <a:p>
            <a:r>
              <a:rPr lang="en-US" b="1" dirty="0">
                <a:solidFill>
                  <a:srgbClr val="B31166"/>
                </a:solidFill>
              </a:rPr>
              <a:t>I plan to use my money to set up a guaranteed income (annuity) within the next five years</a:t>
            </a:r>
            <a:r>
              <a:rPr lang="en-US" dirty="0">
                <a:solidFill>
                  <a:srgbClr val="B31166"/>
                </a:solidFill>
              </a:rPr>
              <a:t> – This aims to preserve your annuity-buying power.</a:t>
            </a:r>
            <a:br>
              <a:rPr lang="en-US" dirty="0">
                <a:solidFill>
                  <a:srgbClr val="B31166"/>
                </a:solidFill>
              </a:rPr>
            </a:br>
            <a:r>
              <a:rPr lang="en-US" dirty="0">
                <a:solidFill>
                  <a:srgbClr val="B31166"/>
                </a:solidFill>
              </a:rPr>
              <a:t> </a:t>
            </a:r>
          </a:p>
          <a:p>
            <a:r>
              <a:rPr lang="en-US" b="1" dirty="0">
                <a:solidFill>
                  <a:srgbClr val="B31166"/>
                </a:solidFill>
              </a:rPr>
              <a:t>I plan to start taking my money as long-term income in the next five years</a:t>
            </a:r>
            <a:r>
              <a:rPr lang="en-US" dirty="0">
                <a:solidFill>
                  <a:srgbClr val="B31166"/>
                </a:solidFill>
              </a:rPr>
              <a:t> – This aims for capital growth with a long-term income target.</a:t>
            </a:r>
            <a:br>
              <a:rPr lang="en-US" dirty="0">
                <a:solidFill>
                  <a:srgbClr val="B31166"/>
                </a:solidFill>
              </a:rPr>
            </a:br>
            <a:endParaRPr lang="en-US" dirty="0">
              <a:solidFill>
                <a:srgbClr val="B31166"/>
              </a:solidFill>
            </a:endParaRPr>
          </a:p>
          <a:p>
            <a:r>
              <a:rPr lang="en-US" b="1" dirty="0">
                <a:solidFill>
                  <a:srgbClr val="B31166"/>
                </a:solidFill>
              </a:rPr>
              <a:t>I plan to take out all my money in the next five years </a:t>
            </a:r>
            <a:r>
              <a:rPr lang="en-US" dirty="0">
                <a:solidFill>
                  <a:srgbClr val="B31166"/>
                </a:solidFill>
              </a:rPr>
              <a:t>– This aims to preserve the value of your capital.</a:t>
            </a:r>
          </a:p>
          <a:p>
            <a:endParaRPr lang="en-GB" dirty="0"/>
          </a:p>
        </p:txBody>
      </p:sp>
      <p:sp>
        <p:nvSpPr>
          <p:cNvPr id="6" name="TextBox 5">
            <a:extLst>
              <a:ext uri="{FF2B5EF4-FFF2-40B4-BE49-F238E27FC236}">
                <a16:creationId xmlns:a16="http://schemas.microsoft.com/office/drawing/2014/main" id="{489CFD41-0B62-4783-B8A3-9A38D04072CE}"/>
              </a:ext>
            </a:extLst>
          </p:cNvPr>
          <p:cNvSpPr txBox="1"/>
          <p:nvPr/>
        </p:nvSpPr>
        <p:spPr>
          <a:xfrm>
            <a:off x="0" y="6450568"/>
            <a:ext cx="3952875" cy="369332"/>
          </a:xfrm>
          <a:prstGeom prst="rect">
            <a:avLst/>
          </a:prstGeom>
          <a:noFill/>
        </p:spPr>
        <p:txBody>
          <a:bodyPr wrap="square" rtlCol="0">
            <a:spAutoFit/>
          </a:bodyPr>
          <a:lstStyle/>
          <a:p>
            <a:r>
              <a:rPr lang="en-US" b="1" dirty="0"/>
              <a:t>Question asked at aged 55</a:t>
            </a:r>
            <a:endParaRPr lang="en-GB" b="1" dirty="0"/>
          </a:p>
        </p:txBody>
      </p:sp>
    </p:spTree>
    <p:extLst>
      <p:ext uri="{BB962C8B-B14F-4D97-AF65-F5344CB8AC3E}">
        <p14:creationId xmlns:p14="http://schemas.microsoft.com/office/powerpoint/2010/main" val="4255003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EED2E2BB-3846-41EB-9F1E-92C33C4A8F46}"/>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C73D5773-5AC9-444A-A47A-EB6656ACDC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81EB4475-C020-4325-AF59-31FCBFB7C542}"/>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30">
            <a:extLst>
              <a:ext uri="{FF2B5EF4-FFF2-40B4-BE49-F238E27FC236}">
                <a16:creationId xmlns:a16="http://schemas.microsoft.com/office/drawing/2014/main" id="{F7689D68-C339-4D5B-9DAA-E13F6BD4D57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 name="TextBox 4">
            <a:extLst>
              <a:ext uri="{FF2B5EF4-FFF2-40B4-BE49-F238E27FC236}">
                <a16:creationId xmlns:a16="http://schemas.microsoft.com/office/drawing/2014/main" id="{574F5130-A240-26CE-DFF5-742A6A6D7DD5}"/>
              </a:ext>
            </a:extLst>
          </p:cNvPr>
          <p:cNvSpPr txBox="1"/>
          <p:nvPr/>
        </p:nvSpPr>
        <p:spPr>
          <a:xfrm>
            <a:off x="1109764" y="4834467"/>
            <a:ext cx="8870849" cy="58638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0" i="0" kern="1200">
                <a:solidFill>
                  <a:schemeClr val="bg2"/>
                </a:solidFill>
                <a:latin typeface="+mj-lt"/>
                <a:ea typeface="+mj-ea"/>
                <a:cs typeface="+mj-cs"/>
              </a:rPr>
              <a:t>Online access</a:t>
            </a:r>
          </a:p>
        </p:txBody>
      </p:sp>
      <p:sp>
        <p:nvSpPr>
          <p:cNvPr id="33" name="Rectangle 32">
            <a:extLst>
              <a:ext uri="{FF2B5EF4-FFF2-40B4-BE49-F238E27FC236}">
                <a16:creationId xmlns:a16="http://schemas.microsoft.com/office/drawing/2014/main" id="{17B0AFA9-CBCD-48FC-A08A-EAE9549150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9764" y="1143000"/>
            <a:ext cx="8870848" cy="3429006"/>
          </a:xfrm>
          <a:prstGeom prst="rect">
            <a:avLst/>
          </a:prstGeom>
          <a:solidFill>
            <a:srgbClr val="FFFFFE"/>
          </a:solidFill>
          <a:ln w="15875">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ABCEC54-B414-C118-C4D8-5ED7DCDCF067}"/>
              </a:ext>
            </a:extLst>
          </p:cNvPr>
          <p:cNvPicPr>
            <a:picLocks noChangeAspect="1"/>
          </p:cNvPicPr>
          <p:nvPr/>
        </p:nvPicPr>
        <p:blipFill>
          <a:blip r:embed="rId3"/>
          <a:stretch>
            <a:fillRect/>
          </a:stretch>
        </p:blipFill>
        <p:spPr>
          <a:xfrm>
            <a:off x="1273490" y="1532468"/>
            <a:ext cx="4189833" cy="2650069"/>
          </a:xfrm>
          <a:prstGeom prst="rect">
            <a:avLst/>
          </a:prstGeom>
          <a:ln w="15875">
            <a:noFill/>
          </a:ln>
          <a:effectLst/>
        </p:spPr>
      </p:pic>
      <p:pic>
        <p:nvPicPr>
          <p:cNvPr id="4" name="Picture 3">
            <a:extLst>
              <a:ext uri="{FF2B5EF4-FFF2-40B4-BE49-F238E27FC236}">
                <a16:creationId xmlns:a16="http://schemas.microsoft.com/office/drawing/2014/main" id="{9271721C-C56B-C36F-ECFD-7D46EF044602}"/>
              </a:ext>
            </a:extLst>
          </p:cNvPr>
          <p:cNvPicPr>
            <a:picLocks noChangeAspect="1"/>
          </p:cNvPicPr>
          <p:nvPr/>
        </p:nvPicPr>
        <p:blipFill>
          <a:blip r:embed="rId4"/>
          <a:stretch>
            <a:fillRect/>
          </a:stretch>
        </p:blipFill>
        <p:spPr>
          <a:xfrm>
            <a:off x="5627050" y="1647688"/>
            <a:ext cx="4189835" cy="2419629"/>
          </a:xfrm>
          <a:prstGeom prst="rect">
            <a:avLst/>
          </a:prstGeom>
          <a:ln w="15875">
            <a:noFill/>
          </a:ln>
          <a:effectLst/>
        </p:spPr>
      </p:pic>
    </p:spTree>
    <p:extLst>
      <p:ext uri="{BB962C8B-B14F-4D97-AF65-F5344CB8AC3E}">
        <p14:creationId xmlns:p14="http://schemas.microsoft.com/office/powerpoint/2010/main" val="3882637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CC08F4-6649-4752-A49D-EC2C8E965620}"/>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0" name="Rectangle 39">
              <a:extLst>
                <a:ext uri="{FF2B5EF4-FFF2-40B4-BE49-F238E27FC236}">
                  <a16:creationId xmlns:a16="http://schemas.microsoft.com/office/drawing/2014/main" id="{DCCBFAE1-A7B8-4741-A1BD-1D22BE1B96EB}"/>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a:extLst>
                <a:ext uri="{FF2B5EF4-FFF2-40B4-BE49-F238E27FC236}">
                  <a16:creationId xmlns:a16="http://schemas.microsoft.com/office/drawing/2014/main" id="{A8DFBA0E-2986-4121-92BD-9ADBE9F79485}"/>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2" name="Oval 41">
              <a:extLst>
                <a:ext uri="{FF2B5EF4-FFF2-40B4-BE49-F238E27FC236}">
                  <a16:creationId xmlns:a16="http://schemas.microsoft.com/office/drawing/2014/main" id="{D6B514A6-1440-4614-B316-443C485A1AF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3" name="Oval 42">
              <a:extLst>
                <a:ext uri="{FF2B5EF4-FFF2-40B4-BE49-F238E27FC236}">
                  <a16:creationId xmlns:a16="http://schemas.microsoft.com/office/drawing/2014/main" id="{B7C4B390-CACA-4CE0-A179-19E2CAADF69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4" name="Oval 43">
              <a:extLst>
                <a:ext uri="{FF2B5EF4-FFF2-40B4-BE49-F238E27FC236}">
                  <a16:creationId xmlns:a16="http://schemas.microsoft.com/office/drawing/2014/main" id="{39330A14-E127-4084-BA51-D86B9568B7EE}"/>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5" name="Oval 44">
              <a:extLst>
                <a:ext uri="{FF2B5EF4-FFF2-40B4-BE49-F238E27FC236}">
                  <a16:creationId xmlns:a16="http://schemas.microsoft.com/office/drawing/2014/main" id="{F47AD4CB-E128-49E9-A8C2-AC0CEA98F5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6" name="Freeform 5">
              <a:extLst>
                <a:ext uri="{FF2B5EF4-FFF2-40B4-BE49-F238E27FC236}">
                  <a16:creationId xmlns:a16="http://schemas.microsoft.com/office/drawing/2014/main" id="{D76D76C3-9DFE-4C5F-8F74-D65651A74BF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47" name="Freeform 5">
              <a:extLst>
                <a:ext uri="{FF2B5EF4-FFF2-40B4-BE49-F238E27FC236}">
                  <a16:creationId xmlns:a16="http://schemas.microsoft.com/office/drawing/2014/main" id="{7FC72400-C794-438B-90D7-5F6E03028E4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48" name="Freeform 5">
              <a:extLst>
                <a:ext uri="{FF2B5EF4-FFF2-40B4-BE49-F238E27FC236}">
                  <a16:creationId xmlns:a16="http://schemas.microsoft.com/office/drawing/2014/main" id="{AD24BDB9-26CF-4AAC-B31C-95E190D551EA}"/>
                </a:ext>
                <a:ext uri="{C183D7F6-B498-43B3-948B-1728B52AA6E4}">
                  <adec:decorative xmlns=""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0" name="Rectangle 49">
            <a:extLst>
              <a:ext uri="{FF2B5EF4-FFF2-40B4-BE49-F238E27FC236}">
                <a16:creationId xmlns:a16="http://schemas.microsoft.com/office/drawing/2014/main" id="{E4947D45-3E3A-4249-A3DB-5B907C1797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 name="Rectangle 51">
            <a:extLst>
              <a:ext uri="{FF2B5EF4-FFF2-40B4-BE49-F238E27FC236}">
                <a16:creationId xmlns:a16="http://schemas.microsoft.com/office/drawing/2014/main" id="{4D742E62-D0CA-4DEC-815B-5ED27845B5C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54" name="Oval 53">
            <a:extLst>
              <a:ext uri="{FF2B5EF4-FFF2-40B4-BE49-F238E27FC236}">
                <a16:creationId xmlns:a16="http://schemas.microsoft.com/office/drawing/2014/main" id="{6ADD3D29-FB68-4A1C-B0DE-CAF42F2843F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6" name="Oval 55">
            <a:extLst>
              <a:ext uri="{FF2B5EF4-FFF2-40B4-BE49-F238E27FC236}">
                <a16:creationId xmlns:a16="http://schemas.microsoft.com/office/drawing/2014/main" id="{24822E8D-300D-45E7-9F98-BDEC743618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58" name="Freeform: Shape 57">
            <a:extLst>
              <a:ext uri="{FF2B5EF4-FFF2-40B4-BE49-F238E27FC236}">
                <a16:creationId xmlns:a16="http://schemas.microsoft.com/office/drawing/2014/main" id="{07C953DC-E764-4B76-B359-52546F4CABC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60" name="Freeform 5">
            <a:extLst>
              <a:ext uri="{FF2B5EF4-FFF2-40B4-BE49-F238E27FC236}">
                <a16:creationId xmlns:a16="http://schemas.microsoft.com/office/drawing/2014/main" id="{C187CEFC-9032-481B-B8CA-A323593DD4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2" name="Freeform 5">
            <a:extLst>
              <a:ext uri="{FF2B5EF4-FFF2-40B4-BE49-F238E27FC236}">
                <a16:creationId xmlns:a16="http://schemas.microsoft.com/office/drawing/2014/main" id="{4CB87468-9225-4E6A-A5B7-B47F08B34B3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639098" y="629265"/>
            <a:ext cx="6072776" cy="1622322"/>
          </a:xfrm>
        </p:spPr>
        <p:txBody>
          <a:bodyPr vert="horz" lIns="91440" tIns="45720" rIns="91440" bIns="45720" rtlCol="0" anchor="ctr">
            <a:normAutofit/>
          </a:bodyPr>
          <a:lstStyle/>
          <a:p>
            <a:r>
              <a:rPr lang="en-US" sz="3600" b="0" dirty="0">
                <a:solidFill>
                  <a:schemeClr val="tx1"/>
                </a:solidFill>
              </a:rPr>
              <a:t>Agenda </a:t>
            </a:r>
          </a:p>
        </p:txBody>
      </p:sp>
      <p:pic>
        <p:nvPicPr>
          <p:cNvPr id="12" name="Picture Placeholder 11" title="Decorative"/>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t="25637" r="3" b="29687"/>
          <a:stretch/>
        </p:blipFill>
        <p:spPr>
          <a:xfrm>
            <a:off x="7418225" y="645107"/>
            <a:ext cx="4125318" cy="2710388"/>
          </a:xfrm>
          <a:prstGeom prst="rect">
            <a:avLst/>
          </a:prstGeom>
        </p:spPr>
      </p:pic>
      <p:sp>
        <p:nvSpPr>
          <p:cNvPr id="64" name="Rectangle 63">
            <a:extLst>
              <a:ext uri="{FF2B5EF4-FFF2-40B4-BE49-F238E27FC236}">
                <a16:creationId xmlns:a16="http://schemas.microsoft.com/office/drawing/2014/main" id="{7296B8E7-1A3F-4C7F-A120-29E90E5931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639098" y="2418735"/>
            <a:ext cx="6072776" cy="3811740"/>
          </a:xfrm>
        </p:spPr>
        <p:txBody>
          <a:bodyPr vert="horz" lIns="91440" tIns="45720" rIns="91440" bIns="45720" rtlCol="0" anchor="ctr">
            <a:normAutofit/>
          </a:bodyPr>
          <a:lstStyle/>
          <a:p>
            <a:pPr marL="285750" indent="-285750">
              <a:spcBef>
                <a:spcPts val="1000"/>
              </a:spcBef>
              <a:buFont typeface="Wingdings 3" charset="2"/>
              <a:buChar char=""/>
            </a:pPr>
            <a:r>
              <a:rPr lang="en-US" dirty="0">
                <a:solidFill>
                  <a:schemeClr val="tx1"/>
                </a:solidFill>
                <a:cs typeface="+mn-cs"/>
              </a:rPr>
              <a:t>Introductions</a:t>
            </a:r>
          </a:p>
          <a:p>
            <a:pPr marL="285750" indent="-285750">
              <a:spcBef>
                <a:spcPts val="1000"/>
              </a:spcBef>
              <a:buFont typeface="Wingdings 3" charset="2"/>
              <a:buChar char=""/>
            </a:pPr>
            <a:r>
              <a:rPr lang="en-US" dirty="0">
                <a:solidFill>
                  <a:schemeClr val="tx1"/>
                </a:solidFill>
                <a:cs typeface="+mn-cs"/>
              </a:rPr>
              <a:t>Workplace Pensions</a:t>
            </a:r>
          </a:p>
          <a:p>
            <a:pPr marL="285750" indent="-285750">
              <a:spcBef>
                <a:spcPts val="1000"/>
              </a:spcBef>
              <a:buFont typeface="Wingdings 3" charset="2"/>
              <a:buChar char=""/>
            </a:pPr>
            <a:r>
              <a:rPr lang="en-US" dirty="0">
                <a:solidFill>
                  <a:schemeClr val="tx1"/>
                </a:solidFill>
                <a:cs typeface="+mn-cs"/>
              </a:rPr>
              <a:t>What goes in</a:t>
            </a:r>
          </a:p>
          <a:p>
            <a:pPr marL="285750" indent="-285750">
              <a:spcBef>
                <a:spcPts val="1000"/>
              </a:spcBef>
              <a:buFont typeface="Wingdings 3" charset="2"/>
              <a:buChar char=""/>
            </a:pPr>
            <a:r>
              <a:rPr lang="en-US" dirty="0">
                <a:solidFill>
                  <a:schemeClr val="tx1"/>
                </a:solidFill>
                <a:cs typeface="+mn-cs"/>
              </a:rPr>
              <a:t>How it’s managed</a:t>
            </a:r>
          </a:p>
          <a:p>
            <a:pPr marL="285750" indent="-285750">
              <a:spcBef>
                <a:spcPts val="1000"/>
              </a:spcBef>
              <a:buFont typeface="Wingdings 3" charset="2"/>
              <a:buChar char=""/>
            </a:pPr>
            <a:r>
              <a:rPr lang="en-US" dirty="0">
                <a:solidFill>
                  <a:schemeClr val="tx1"/>
                </a:solidFill>
                <a:cs typeface="+mn-cs"/>
              </a:rPr>
              <a:t>Salary exchange</a:t>
            </a:r>
          </a:p>
          <a:p>
            <a:pPr marL="285750" indent="-285750">
              <a:spcBef>
                <a:spcPts val="1000"/>
              </a:spcBef>
              <a:buFont typeface="Wingdings 3" charset="2"/>
              <a:buChar char=""/>
            </a:pPr>
            <a:r>
              <a:rPr lang="en-US" dirty="0">
                <a:solidFill>
                  <a:schemeClr val="tx1"/>
                </a:solidFill>
                <a:cs typeface="+mn-cs"/>
              </a:rPr>
              <a:t>What happens next</a:t>
            </a:r>
          </a:p>
          <a:p>
            <a:pPr marL="285750" indent="-285750">
              <a:spcBef>
                <a:spcPts val="1000"/>
              </a:spcBef>
              <a:buFont typeface="Wingdings 3" charset="2"/>
              <a:buChar char=""/>
            </a:pPr>
            <a:r>
              <a:rPr lang="en-US" dirty="0">
                <a:solidFill>
                  <a:schemeClr val="tx1"/>
                </a:solidFill>
                <a:cs typeface="+mn-cs"/>
              </a:rPr>
              <a:t>Questions</a:t>
            </a:r>
          </a:p>
          <a:p>
            <a:pPr marL="285750" indent="-285750">
              <a:spcBef>
                <a:spcPts val="1000"/>
              </a:spcBef>
              <a:buFont typeface="Wingdings 3" charset="2"/>
              <a:buChar char=""/>
            </a:pPr>
            <a:endParaRPr lang="en-US" dirty="0">
              <a:solidFill>
                <a:schemeClr val="tx1"/>
              </a:solidFill>
              <a:cs typeface="+mn-cs"/>
            </a:endParaRPr>
          </a:p>
          <a:p>
            <a:pPr marL="285750" indent="-285750">
              <a:spcBef>
                <a:spcPts val="1000"/>
              </a:spcBef>
              <a:buFont typeface="Wingdings 3" charset="2"/>
              <a:buChar char=""/>
            </a:pPr>
            <a:endParaRPr lang="en-US" dirty="0">
              <a:solidFill>
                <a:schemeClr val="tx1"/>
              </a:solidFill>
              <a:cs typeface="+mn-cs"/>
            </a:endParaRPr>
          </a:p>
        </p:txBody>
      </p:sp>
      <p:pic>
        <p:nvPicPr>
          <p:cNvPr id="2" name="Picture 1" descr="A picture containing text&#10;&#10;Description automatically generated">
            <a:extLst>
              <a:ext uri="{FF2B5EF4-FFF2-40B4-BE49-F238E27FC236}">
                <a16:creationId xmlns:a16="http://schemas.microsoft.com/office/drawing/2014/main" id="{7E179FA6-7D15-85DB-F1B3-A126008ABFED}"/>
              </a:ext>
            </a:extLst>
          </p:cNvPr>
          <p:cNvPicPr>
            <a:picLocks noChangeAspect="1"/>
          </p:cNvPicPr>
          <p:nvPr/>
        </p:nvPicPr>
        <p:blipFill>
          <a:blip r:embed="rId4"/>
          <a:stretch>
            <a:fillRect/>
          </a:stretch>
        </p:blipFill>
        <p:spPr>
          <a:xfrm>
            <a:off x="7287336" y="4322039"/>
            <a:ext cx="4526437" cy="1649567"/>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63668011"/>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l="51" r="51"/>
          <a:stretch>
            <a:fillRect/>
          </a:stretch>
        </p:blipFill>
        <p:spPr/>
      </p:pic>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noFill/>
        </p:spPr>
        <p:txBody>
          <a:bodyPr/>
          <a:lstStyle/>
          <a:p>
            <a:pPr algn="ctr"/>
            <a:r>
              <a:rPr lang="en-US" dirty="0"/>
              <a:t>Workplace Pension</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normAutofit/>
          </a:bodyPr>
          <a:lstStyle/>
          <a:p>
            <a:r>
              <a:rPr lang="en-US" sz="2800" dirty="0"/>
              <a:t>What goes in</a:t>
            </a:r>
          </a:p>
          <a:p>
            <a:endParaRPr lang="en-US" sz="2800" dirty="0"/>
          </a:p>
          <a:p>
            <a:r>
              <a:rPr lang="en-US" sz="2800" dirty="0"/>
              <a:t>How it’s managed</a:t>
            </a:r>
          </a:p>
          <a:p>
            <a:endParaRPr lang="en-US" sz="2800" dirty="0"/>
          </a:p>
          <a:p>
            <a:r>
              <a:rPr lang="en-US" sz="2800" b="1" dirty="0"/>
              <a:t>Salary exchange</a:t>
            </a:r>
          </a:p>
        </p:txBody>
      </p:sp>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t="8" b="8"/>
          <a:stretch>
            <a:fillRect/>
          </a:stretch>
        </p:blipFill>
        <p:spPr/>
      </p:pic>
    </p:spTree>
    <p:extLst>
      <p:ext uri="{BB962C8B-B14F-4D97-AF65-F5344CB8AC3E}">
        <p14:creationId xmlns:p14="http://schemas.microsoft.com/office/powerpoint/2010/main" val="2626328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3E17-85E2-42CA-A5B7-15412744F823}"/>
              </a:ext>
            </a:extLst>
          </p:cNvPr>
          <p:cNvSpPr>
            <a:spLocks noGrp="1"/>
          </p:cNvSpPr>
          <p:nvPr>
            <p:ph type="title"/>
          </p:nvPr>
        </p:nvSpPr>
        <p:spPr/>
        <p:txBody>
          <a:bodyPr/>
          <a:lstStyle/>
          <a:p>
            <a:r>
              <a:rPr lang="en-US" dirty="0"/>
              <a:t>What is it?</a:t>
            </a:r>
            <a:endParaRPr lang="en-GB" dirty="0"/>
          </a:p>
        </p:txBody>
      </p:sp>
      <p:sp>
        <p:nvSpPr>
          <p:cNvPr id="5" name="TextBox 4">
            <a:extLst>
              <a:ext uri="{FF2B5EF4-FFF2-40B4-BE49-F238E27FC236}">
                <a16:creationId xmlns:a16="http://schemas.microsoft.com/office/drawing/2014/main" id="{6FF8386C-650A-C12F-7875-D92EB2D306E8}"/>
              </a:ext>
            </a:extLst>
          </p:cNvPr>
          <p:cNvSpPr txBox="1"/>
          <p:nvPr/>
        </p:nvSpPr>
        <p:spPr>
          <a:xfrm>
            <a:off x="2315656" y="3080551"/>
            <a:ext cx="7560687" cy="2400657"/>
          </a:xfrm>
          <a:prstGeom prst="rect">
            <a:avLst/>
          </a:prstGeom>
          <a:noFill/>
          <a:ln>
            <a:solidFill>
              <a:srgbClr val="552B5B"/>
            </a:solidFill>
          </a:ln>
        </p:spPr>
        <p:txBody>
          <a:bodyPr wrap="square" rtlCol="0">
            <a:spAutoFit/>
          </a:bodyPr>
          <a:lstStyle/>
          <a:p>
            <a:pPr>
              <a:lnSpc>
                <a:spcPct val="150000"/>
              </a:lnSpc>
              <a:spcAft>
                <a:spcPts val="1200"/>
              </a:spcAft>
            </a:pPr>
            <a:r>
              <a:rPr lang="en-GB" sz="2000" dirty="0">
                <a:effectLst/>
                <a:ea typeface="Times New Roman" panose="02020603050405020304" pitchFamily="18" charset="0"/>
              </a:rPr>
              <a:t>Salary exchange involves employees agreeing to change their terms and conditions of employment relating to pay. Under their revised contracts, employees give up some of their salaries in return for non-cash benefits from the employer – in this </a:t>
            </a:r>
            <a:r>
              <a:rPr lang="en-GB" sz="2000" dirty="0">
                <a:ea typeface="Times New Roman" panose="02020603050405020304" pitchFamily="18" charset="0"/>
              </a:rPr>
              <a:t>instance</a:t>
            </a:r>
            <a:r>
              <a:rPr lang="en-GB" sz="2000" dirty="0">
                <a:effectLst/>
                <a:ea typeface="Times New Roman" panose="02020603050405020304" pitchFamily="18" charset="0"/>
              </a:rPr>
              <a:t>, employer </a:t>
            </a:r>
            <a:r>
              <a:rPr lang="en-GB" sz="2000">
                <a:effectLst/>
                <a:ea typeface="Times New Roman" panose="02020603050405020304" pitchFamily="18" charset="0"/>
              </a:rPr>
              <a:t>pension </a:t>
            </a:r>
            <a:r>
              <a:rPr lang="en-GB" sz="2000" smtClean="0">
                <a:effectLst/>
                <a:ea typeface="Times New Roman" panose="02020603050405020304" pitchFamily="18" charset="0"/>
              </a:rPr>
              <a:t>contributions.</a:t>
            </a:r>
            <a:endParaRPr lang="en-GB" sz="2000" dirty="0">
              <a:effectLst/>
              <a:ea typeface="Times New Roman" panose="02020603050405020304" pitchFamily="18" charset="0"/>
            </a:endParaRPr>
          </a:p>
        </p:txBody>
      </p:sp>
    </p:spTree>
    <p:extLst>
      <p:ext uri="{BB962C8B-B14F-4D97-AF65-F5344CB8AC3E}">
        <p14:creationId xmlns:p14="http://schemas.microsoft.com/office/powerpoint/2010/main" val="1567431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60D06-7AF9-25C0-433C-E977F8B280AE}"/>
              </a:ext>
            </a:extLst>
          </p:cNvPr>
          <p:cNvSpPr>
            <a:spLocks noGrp="1"/>
          </p:cNvSpPr>
          <p:nvPr>
            <p:ph type="title"/>
          </p:nvPr>
        </p:nvSpPr>
        <p:spPr/>
        <p:txBody>
          <a:bodyPr/>
          <a:lstStyle/>
          <a:p>
            <a:r>
              <a:rPr lang="en-US" dirty="0"/>
              <a:t>Myth busters</a:t>
            </a:r>
            <a:endParaRPr lang="en-GB" dirty="0"/>
          </a:p>
        </p:txBody>
      </p:sp>
      <p:sp>
        <p:nvSpPr>
          <p:cNvPr id="3" name="Text Placeholder 2">
            <a:extLst>
              <a:ext uri="{FF2B5EF4-FFF2-40B4-BE49-F238E27FC236}">
                <a16:creationId xmlns:a16="http://schemas.microsoft.com/office/drawing/2014/main" id="{F60ED7E3-70A7-6858-1435-42172C24977E}"/>
              </a:ext>
            </a:extLst>
          </p:cNvPr>
          <p:cNvSpPr>
            <a:spLocks noGrp="1"/>
          </p:cNvSpPr>
          <p:nvPr>
            <p:ph type="body" idx="1"/>
          </p:nvPr>
        </p:nvSpPr>
        <p:spPr/>
        <p:txBody>
          <a:bodyPr/>
          <a:lstStyle/>
          <a:p>
            <a:r>
              <a:rPr lang="en-US" sz="2000" dirty="0"/>
              <a:t>Frowned on by HMRC</a:t>
            </a:r>
            <a:endParaRPr lang="en-GB" sz="2000" dirty="0"/>
          </a:p>
        </p:txBody>
      </p:sp>
      <p:sp>
        <p:nvSpPr>
          <p:cNvPr id="4" name="Text Placeholder 3">
            <a:extLst>
              <a:ext uri="{FF2B5EF4-FFF2-40B4-BE49-F238E27FC236}">
                <a16:creationId xmlns:a16="http://schemas.microsoft.com/office/drawing/2014/main" id="{07E77EE9-B416-167A-453C-AE7CD9F26D88}"/>
              </a:ext>
            </a:extLst>
          </p:cNvPr>
          <p:cNvSpPr>
            <a:spLocks noGrp="1"/>
          </p:cNvSpPr>
          <p:nvPr>
            <p:ph type="body" sz="half" idx="15"/>
          </p:nvPr>
        </p:nvSpPr>
        <p:spPr/>
        <p:txBody>
          <a:bodyPr/>
          <a:lstStyle/>
          <a:p>
            <a:endParaRPr lang="en-US" dirty="0"/>
          </a:p>
          <a:p>
            <a:r>
              <a:rPr lang="en-US" dirty="0"/>
              <a:t>In 2017 HMRC confirmed happy with salary exchange for; </a:t>
            </a:r>
          </a:p>
          <a:p>
            <a:pPr marL="285750" indent="-285750">
              <a:buFont typeface="Arial" panose="020B0604020202020204" pitchFamily="34" charset="0"/>
              <a:buChar char="•"/>
            </a:pPr>
            <a:r>
              <a:rPr lang="en-US" dirty="0"/>
              <a:t>Pensions</a:t>
            </a:r>
          </a:p>
          <a:p>
            <a:pPr marL="285750" indent="-285750">
              <a:buFont typeface="Arial" panose="020B0604020202020204" pitchFamily="34" charset="0"/>
              <a:buChar char="•"/>
            </a:pPr>
            <a:r>
              <a:rPr lang="en-US" dirty="0"/>
              <a:t>Advice</a:t>
            </a:r>
          </a:p>
          <a:p>
            <a:pPr marL="285750" indent="-285750">
              <a:buFont typeface="Arial" panose="020B0604020202020204" pitchFamily="34" charset="0"/>
              <a:buChar char="•"/>
            </a:pPr>
            <a:r>
              <a:rPr lang="en-US" dirty="0"/>
              <a:t>Ultra low emission vehicles</a:t>
            </a:r>
          </a:p>
          <a:p>
            <a:pPr marL="285750" indent="-285750">
              <a:buFont typeface="Arial" panose="020B0604020202020204" pitchFamily="34" charset="0"/>
              <a:buChar char="•"/>
            </a:pPr>
            <a:r>
              <a:rPr lang="en-US" dirty="0"/>
              <a:t>Workplace nurseries</a:t>
            </a:r>
          </a:p>
          <a:p>
            <a:pPr marL="285750" indent="-285750">
              <a:buFont typeface="Arial" panose="020B0604020202020204" pitchFamily="34" charset="0"/>
              <a:buChar char="•"/>
            </a:pPr>
            <a:r>
              <a:rPr lang="en-US" dirty="0"/>
              <a:t>Cycle to work</a:t>
            </a:r>
          </a:p>
          <a:p>
            <a:endParaRPr lang="en-GB" dirty="0"/>
          </a:p>
        </p:txBody>
      </p:sp>
      <p:sp>
        <p:nvSpPr>
          <p:cNvPr id="5" name="Text Placeholder 4">
            <a:extLst>
              <a:ext uri="{FF2B5EF4-FFF2-40B4-BE49-F238E27FC236}">
                <a16:creationId xmlns:a16="http://schemas.microsoft.com/office/drawing/2014/main" id="{E8632F16-40B2-043C-E1AC-7AEFF1E673BC}"/>
              </a:ext>
            </a:extLst>
          </p:cNvPr>
          <p:cNvSpPr>
            <a:spLocks noGrp="1"/>
          </p:cNvSpPr>
          <p:nvPr>
            <p:ph type="body" sz="quarter" idx="3"/>
          </p:nvPr>
        </p:nvSpPr>
        <p:spPr/>
        <p:txBody>
          <a:bodyPr/>
          <a:lstStyle/>
          <a:p>
            <a:r>
              <a:rPr lang="en-US" sz="2000" dirty="0"/>
              <a:t>Can affect benefits</a:t>
            </a:r>
            <a:endParaRPr lang="en-GB" sz="2000" dirty="0"/>
          </a:p>
        </p:txBody>
      </p:sp>
      <p:sp>
        <p:nvSpPr>
          <p:cNvPr id="6" name="Text Placeholder 5">
            <a:extLst>
              <a:ext uri="{FF2B5EF4-FFF2-40B4-BE49-F238E27FC236}">
                <a16:creationId xmlns:a16="http://schemas.microsoft.com/office/drawing/2014/main" id="{43805B92-2CAB-1D29-7837-0F54243BC197}"/>
              </a:ext>
            </a:extLst>
          </p:cNvPr>
          <p:cNvSpPr>
            <a:spLocks noGrp="1"/>
          </p:cNvSpPr>
          <p:nvPr>
            <p:ph type="body" sz="half" idx="16"/>
          </p:nvPr>
        </p:nvSpPr>
        <p:spPr/>
        <p:txBody>
          <a:bodyPr/>
          <a:lstStyle/>
          <a:p>
            <a:endParaRPr lang="en-US" dirty="0"/>
          </a:p>
          <a:p>
            <a:r>
              <a:rPr lang="en-GB" dirty="0"/>
              <a:t>Benefits calculated on pre-exchange salary</a:t>
            </a:r>
          </a:p>
          <a:p>
            <a:r>
              <a:rPr lang="en-GB" dirty="0"/>
              <a:t>Clare College providers have amended their scheme rules</a:t>
            </a:r>
          </a:p>
        </p:txBody>
      </p:sp>
      <p:sp>
        <p:nvSpPr>
          <p:cNvPr id="7" name="Text Placeholder 6">
            <a:extLst>
              <a:ext uri="{FF2B5EF4-FFF2-40B4-BE49-F238E27FC236}">
                <a16:creationId xmlns:a16="http://schemas.microsoft.com/office/drawing/2014/main" id="{C1156D45-9287-50EE-DDAE-BB3B513A196A}"/>
              </a:ext>
            </a:extLst>
          </p:cNvPr>
          <p:cNvSpPr>
            <a:spLocks noGrp="1"/>
          </p:cNvSpPr>
          <p:nvPr>
            <p:ph type="body" sz="quarter" idx="13"/>
          </p:nvPr>
        </p:nvSpPr>
        <p:spPr/>
        <p:txBody>
          <a:bodyPr/>
          <a:lstStyle/>
          <a:p>
            <a:r>
              <a:rPr lang="en-US" sz="2000"/>
              <a:t>Lower </a:t>
            </a:r>
            <a:r>
              <a:rPr lang="en-US" sz="2000" dirty="0"/>
              <a:t>mortgage offer</a:t>
            </a:r>
            <a:endParaRPr lang="en-GB" sz="2000" dirty="0"/>
          </a:p>
        </p:txBody>
      </p:sp>
      <p:sp>
        <p:nvSpPr>
          <p:cNvPr id="8" name="Text Placeholder 7">
            <a:extLst>
              <a:ext uri="{FF2B5EF4-FFF2-40B4-BE49-F238E27FC236}">
                <a16:creationId xmlns:a16="http://schemas.microsoft.com/office/drawing/2014/main" id="{E03828B3-7F5C-BDD4-D7F3-AEFBF14D28DD}"/>
              </a:ext>
            </a:extLst>
          </p:cNvPr>
          <p:cNvSpPr>
            <a:spLocks noGrp="1"/>
          </p:cNvSpPr>
          <p:nvPr>
            <p:ph type="body" sz="half" idx="17"/>
          </p:nvPr>
        </p:nvSpPr>
        <p:spPr/>
        <p:txBody>
          <a:bodyPr/>
          <a:lstStyle/>
          <a:p>
            <a:endParaRPr lang="en-US" dirty="0"/>
          </a:p>
          <a:p>
            <a:r>
              <a:rPr lang="en-GB" dirty="0"/>
              <a:t>Salary exchange improves take home pay</a:t>
            </a:r>
          </a:p>
          <a:p>
            <a:r>
              <a:rPr lang="en-GB" dirty="0"/>
              <a:t>Affordability checks</a:t>
            </a:r>
          </a:p>
          <a:p>
            <a:r>
              <a:rPr lang="en-GB" dirty="0"/>
              <a:t>State pre-exchange salary with explanation</a:t>
            </a:r>
          </a:p>
        </p:txBody>
      </p:sp>
    </p:spTree>
    <p:extLst>
      <p:ext uri="{BB962C8B-B14F-4D97-AF65-F5344CB8AC3E}">
        <p14:creationId xmlns:p14="http://schemas.microsoft.com/office/powerpoint/2010/main" val="3655898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93FE-F5C9-00A3-8DF4-257331CCF44B}"/>
              </a:ext>
            </a:extLst>
          </p:cNvPr>
          <p:cNvSpPr>
            <a:spLocks noGrp="1"/>
          </p:cNvSpPr>
          <p:nvPr>
            <p:ph type="title"/>
          </p:nvPr>
        </p:nvSpPr>
        <p:spPr/>
        <p:txBody>
          <a:bodyPr/>
          <a:lstStyle/>
          <a:p>
            <a:r>
              <a:rPr lang="en-US" dirty="0"/>
              <a:t>How it works</a:t>
            </a:r>
            <a:endParaRPr lang="en-GB" dirty="0"/>
          </a:p>
        </p:txBody>
      </p:sp>
      <p:graphicFrame>
        <p:nvGraphicFramePr>
          <p:cNvPr id="3" name="Table 2">
            <a:extLst>
              <a:ext uri="{FF2B5EF4-FFF2-40B4-BE49-F238E27FC236}">
                <a16:creationId xmlns:a16="http://schemas.microsoft.com/office/drawing/2014/main" id="{D62B0E8A-3718-C4CA-0934-92536426AB53}"/>
              </a:ext>
            </a:extLst>
          </p:cNvPr>
          <p:cNvGraphicFramePr>
            <a:graphicFrameLocks noGrp="1"/>
          </p:cNvGraphicFramePr>
          <p:nvPr>
            <p:extLst>
              <p:ext uri="{D42A27DB-BD31-4B8C-83A1-F6EECF244321}">
                <p14:modId xmlns:p14="http://schemas.microsoft.com/office/powerpoint/2010/main" val="2329397968"/>
              </p:ext>
            </p:extLst>
          </p:nvPr>
        </p:nvGraphicFramePr>
        <p:xfrm>
          <a:off x="658570" y="2436552"/>
          <a:ext cx="10073214" cy="2225040"/>
        </p:xfrm>
        <a:graphic>
          <a:graphicData uri="http://schemas.openxmlformats.org/drawingml/2006/table">
            <a:tbl>
              <a:tblPr firstRow="1" bandRow="1">
                <a:tableStyleId>{5C22544A-7EE6-4342-B048-85BDC9FD1C3A}</a:tableStyleId>
              </a:tblPr>
              <a:tblGrid>
                <a:gridCol w="3968848">
                  <a:extLst>
                    <a:ext uri="{9D8B030D-6E8A-4147-A177-3AD203B41FA5}">
                      <a16:colId xmlns:a16="http://schemas.microsoft.com/office/drawing/2014/main" val="3140812103"/>
                    </a:ext>
                  </a:extLst>
                </a:gridCol>
                <a:gridCol w="2937164">
                  <a:extLst>
                    <a:ext uri="{9D8B030D-6E8A-4147-A177-3AD203B41FA5}">
                      <a16:colId xmlns:a16="http://schemas.microsoft.com/office/drawing/2014/main" val="1270000699"/>
                    </a:ext>
                  </a:extLst>
                </a:gridCol>
                <a:gridCol w="3167202">
                  <a:extLst>
                    <a:ext uri="{9D8B030D-6E8A-4147-A177-3AD203B41FA5}">
                      <a16:colId xmlns:a16="http://schemas.microsoft.com/office/drawing/2014/main" val="2322864353"/>
                    </a:ext>
                  </a:extLst>
                </a:gridCol>
              </a:tblGrid>
              <a:tr h="370840">
                <a:tc>
                  <a:txBody>
                    <a:bodyPr/>
                    <a:lstStyle/>
                    <a:p>
                      <a:endParaRPr lang="en-GB" dirty="0"/>
                    </a:p>
                  </a:txBody>
                  <a:tcPr/>
                </a:tc>
                <a:tc>
                  <a:txBody>
                    <a:bodyPr/>
                    <a:lstStyle/>
                    <a:p>
                      <a:r>
                        <a:rPr lang="en-GB" dirty="0"/>
                        <a:t>Before Salary Exchange</a:t>
                      </a:r>
                    </a:p>
                  </a:txBody>
                  <a:tcPr/>
                </a:tc>
                <a:tc>
                  <a:txBody>
                    <a:bodyPr/>
                    <a:lstStyle/>
                    <a:p>
                      <a:r>
                        <a:rPr lang="en-GB" dirty="0"/>
                        <a:t>After Salary Exchange</a:t>
                      </a:r>
                    </a:p>
                  </a:txBody>
                  <a:tcPr/>
                </a:tc>
                <a:extLst>
                  <a:ext uri="{0D108BD9-81ED-4DB2-BD59-A6C34878D82A}">
                    <a16:rowId xmlns:a16="http://schemas.microsoft.com/office/drawing/2014/main" val="3579800235"/>
                  </a:ext>
                </a:extLst>
              </a:tr>
              <a:tr h="370840">
                <a:tc>
                  <a:txBody>
                    <a:bodyPr/>
                    <a:lstStyle/>
                    <a:p>
                      <a:r>
                        <a:rPr lang="en-GB" dirty="0"/>
                        <a:t>Gross Salary</a:t>
                      </a:r>
                    </a:p>
                  </a:txBody>
                  <a:tcPr/>
                </a:tc>
                <a:tc>
                  <a:txBody>
                    <a:bodyPr/>
                    <a:lstStyle/>
                    <a:p>
                      <a:pPr algn="r" fontAlgn="b"/>
                      <a:r>
                        <a:rPr lang="en-GB" sz="1800" b="0" i="0" u="none" strike="noStrike" dirty="0">
                          <a:solidFill>
                            <a:srgbClr val="000000"/>
                          </a:solidFill>
                          <a:effectLst/>
                          <a:latin typeface="+mn-lt"/>
                        </a:rPr>
                        <a:t>£21,500.00</a:t>
                      </a:r>
                    </a:p>
                  </a:txBody>
                  <a:tcPr marL="7620" marR="7620" marT="7620" marB="0" anchor="b"/>
                </a:tc>
                <a:tc>
                  <a:txBody>
                    <a:bodyPr/>
                    <a:lstStyle/>
                    <a:p>
                      <a:pPr algn="r" fontAlgn="b"/>
                      <a:r>
                        <a:rPr lang="en-GB" sz="1800" b="0" i="0" u="none" strike="noStrike" dirty="0">
                          <a:solidFill>
                            <a:srgbClr val="000000"/>
                          </a:solidFill>
                          <a:effectLst/>
                          <a:latin typeface="+mn-lt"/>
                        </a:rPr>
                        <a:t>£20,855.00</a:t>
                      </a:r>
                    </a:p>
                  </a:txBody>
                  <a:tcPr marL="7620" marR="7620" marT="7620" marB="0" anchor="b"/>
                </a:tc>
                <a:extLst>
                  <a:ext uri="{0D108BD9-81ED-4DB2-BD59-A6C34878D82A}">
                    <a16:rowId xmlns:a16="http://schemas.microsoft.com/office/drawing/2014/main" val="1724604846"/>
                  </a:ext>
                </a:extLst>
              </a:tr>
              <a:tr h="370840">
                <a:tc>
                  <a:txBody>
                    <a:bodyPr/>
                    <a:lstStyle/>
                    <a:p>
                      <a:r>
                        <a:rPr lang="en-GB" dirty="0"/>
                        <a:t>Income Tax</a:t>
                      </a:r>
                    </a:p>
                  </a:txBody>
                  <a:tcPr/>
                </a:tc>
                <a:tc>
                  <a:txBody>
                    <a:bodyPr/>
                    <a:lstStyle/>
                    <a:p>
                      <a:pPr algn="r" fontAlgn="b"/>
                      <a:r>
                        <a:rPr lang="en-GB" sz="1800" b="0" i="0" u="none" strike="noStrike" dirty="0">
                          <a:solidFill>
                            <a:srgbClr val="000000"/>
                          </a:solidFill>
                          <a:effectLst/>
                          <a:latin typeface="+mn-lt"/>
                        </a:rPr>
                        <a:t>£1,786.00</a:t>
                      </a:r>
                    </a:p>
                  </a:txBody>
                  <a:tcPr marL="7620" marR="7620" marT="7620" marB="0" anchor="b"/>
                </a:tc>
                <a:tc>
                  <a:txBody>
                    <a:bodyPr/>
                    <a:lstStyle/>
                    <a:p>
                      <a:pPr algn="r" fontAlgn="b"/>
                      <a:r>
                        <a:rPr lang="en-GB" sz="1800" b="0" i="0" u="none" strike="noStrike" dirty="0">
                          <a:solidFill>
                            <a:srgbClr val="000000"/>
                          </a:solidFill>
                          <a:effectLst/>
                          <a:latin typeface="+mn-lt"/>
                        </a:rPr>
                        <a:t>£1,657.00</a:t>
                      </a:r>
                    </a:p>
                  </a:txBody>
                  <a:tcPr marL="7620" marR="7620" marT="7620" marB="0" anchor="b"/>
                </a:tc>
                <a:extLst>
                  <a:ext uri="{0D108BD9-81ED-4DB2-BD59-A6C34878D82A}">
                    <a16:rowId xmlns:a16="http://schemas.microsoft.com/office/drawing/2014/main" val="1192721371"/>
                  </a:ext>
                </a:extLst>
              </a:tr>
              <a:tr h="370840">
                <a:tc>
                  <a:txBody>
                    <a:bodyPr/>
                    <a:lstStyle/>
                    <a:p>
                      <a:r>
                        <a:rPr lang="en-GB" dirty="0"/>
                        <a:t>NI Contributions</a:t>
                      </a:r>
                    </a:p>
                  </a:txBody>
                  <a:tcPr/>
                </a:tc>
                <a:tc>
                  <a:txBody>
                    <a:bodyPr/>
                    <a:lstStyle/>
                    <a:p>
                      <a:pPr algn="r" fontAlgn="b"/>
                      <a:r>
                        <a:rPr lang="en-GB" sz="1800" b="0" i="0" u="none" strike="noStrike" dirty="0">
                          <a:solidFill>
                            <a:srgbClr val="000000"/>
                          </a:solidFill>
                          <a:effectLst/>
                          <a:latin typeface="+mn-lt"/>
                        </a:rPr>
                        <a:t>£1,071.60</a:t>
                      </a:r>
                    </a:p>
                  </a:txBody>
                  <a:tcPr marL="7620" marR="7620" marT="7620" marB="0" anchor="b"/>
                </a:tc>
                <a:tc>
                  <a:txBody>
                    <a:bodyPr/>
                    <a:lstStyle/>
                    <a:p>
                      <a:pPr algn="r" fontAlgn="b"/>
                      <a:r>
                        <a:rPr lang="en-GB" sz="1800" b="0" i="0" u="none" strike="noStrike" dirty="0">
                          <a:solidFill>
                            <a:srgbClr val="000000"/>
                          </a:solidFill>
                          <a:effectLst/>
                          <a:latin typeface="+mn-lt"/>
                        </a:rPr>
                        <a:t>£994.20</a:t>
                      </a:r>
                    </a:p>
                  </a:txBody>
                  <a:tcPr marL="7620" marR="7620" marT="7620" marB="0" anchor="b"/>
                </a:tc>
                <a:extLst>
                  <a:ext uri="{0D108BD9-81ED-4DB2-BD59-A6C34878D82A}">
                    <a16:rowId xmlns:a16="http://schemas.microsoft.com/office/drawing/2014/main" val="3512052548"/>
                  </a:ext>
                </a:extLst>
              </a:tr>
              <a:tr h="370840">
                <a:tc>
                  <a:txBody>
                    <a:bodyPr/>
                    <a:lstStyle/>
                    <a:p>
                      <a:r>
                        <a:rPr lang="en-GB" dirty="0"/>
                        <a:t>Annual Pension Contribution (net)</a:t>
                      </a:r>
                    </a:p>
                  </a:txBody>
                  <a:tcPr/>
                </a:tc>
                <a:tc>
                  <a:txBody>
                    <a:bodyPr/>
                    <a:lstStyle/>
                    <a:p>
                      <a:pPr algn="r" fontAlgn="b"/>
                      <a:r>
                        <a:rPr lang="en-GB" sz="1800" b="0" i="0" u="none" strike="noStrike" dirty="0">
                          <a:solidFill>
                            <a:srgbClr val="000000"/>
                          </a:solidFill>
                          <a:effectLst/>
                          <a:latin typeface="+mn-lt"/>
                        </a:rPr>
                        <a:t>£516.00</a:t>
                      </a:r>
                    </a:p>
                  </a:txBody>
                  <a:tcPr marL="7620" marR="7620" marT="7620" marB="0" anchor="b"/>
                </a:tc>
                <a:tc>
                  <a:txBody>
                    <a:bodyPr/>
                    <a:lstStyle/>
                    <a:p>
                      <a:pPr algn="r" fontAlgn="b"/>
                      <a:r>
                        <a:rPr lang="en-GB" sz="1800" b="0" i="0" u="none" strike="noStrike" dirty="0">
                          <a:solidFill>
                            <a:srgbClr val="000000"/>
                          </a:solidFill>
                          <a:effectLst/>
                          <a:latin typeface="+mn-lt"/>
                        </a:rPr>
                        <a:t>0</a:t>
                      </a:r>
                    </a:p>
                  </a:txBody>
                  <a:tcPr marL="7620" marR="7620" marT="7620" marB="0" anchor="b"/>
                </a:tc>
                <a:extLst>
                  <a:ext uri="{0D108BD9-81ED-4DB2-BD59-A6C34878D82A}">
                    <a16:rowId xmlns:a16="http://schemas.microsoft.com/office/drawing/2014/main" val="1642344642"/>
                  </a:ext>
                </a:extLst>
              </a:tr>
              <a:tr h="370840">
                <a:tc>
                  <a:txBody>
                    <a:bodyPr/>
                    <a:lstStyle/>
                    <a:p>
                      <a:r>
                        <a:rPr lang="en-GB" dirty="0"/>
                        <a:t>Net Pay</a:t>
                      </a:r>
                    </a:p>
                  </a:txBody>
                  <a:tcPr/>
                </a:tc>
                <a:tc>
                  <a:txBody>
                    <a:bodyPr/>
                    <a:lstStyle/>
                    <a:p>
                      <a:pPr algn="r" fontAlgn="b"/>
                      <a:r>
                        <a:rPr lang="en-GB" sz="1800" b="0" i="0" u="none" strike="noStrike" dirty="0">
                          <a:solidFill>
                            <a:srgbClr val="000000"/>
                          </a:solidFill>
                          <a:effectLst/>
                          <a:latin typeface="+mn-lt"/>
                        </a:rPr>
                        <a:t>£18,126.40</a:t>
                      </a:r>
                    </a:p>
                  </a:txBody>
                  <a:tcPr marL="7620" marR="7620" marT="7620" marB="0" anchor="b"/>
                </a:tc>
                <a:tc>
                  <a:txBody>
                    <a:bodyPr/>
                    <a:lstStyle/>
                    <a:p>
                      <a:pPr algn="r" fontAlgn="b"/>
                      <a:r>
                        <a:rPr lang="en-GB" sz="1800" b="0" i="0" u="none" strike="noStrike" dirty="0">
                          <a:solidFill>
                            <a:srgbClr val="000000"/>
                          </a:solidFill>
                          <a:effectLst/>
                          <a:latin typeface="+mn-lt"/>
                        </a:rPr>
                        <a:t>£18,203.80</a:t>
                      </a:r>
                    </a:p>
                  </a:txBody>
                  <a:tcPr marL="7620" marR="7620" marT="7620" marB="0" anchor="b"/>
                </a:tc>
                <a:extLst>
                  <a:ext uri="{0D108BD9-81ED-4DB2-BD59-A6C34878D82A}">
                    <a16:rowId xmlns:a16="http://schemas.microsoft.com/office/drawing/2014/main" val="3445931711"/>
                  </a:ext>
                </a:extLst>
              </a:tr>
            </a:tbl>
          </a:graphicData>
        </a:graphic>
      </p:graphicFrame>
      <p:graphicFrame>
        <p:nvGraphicFramePr>
          <p:cNvPr id="4" name="Table 3">
            <a:extLst>
              <a:ext uri="{FF2B5EF4-FFF2-40B4-BE49-F238E27FC236}">
                <a16:creationId xmlns:a16="http://schemas.microsoft.com/office/drawing/2014/main" id="{28C8EA36-75B8-2DF6-903D-DD2C924329B3}"/>
              </a:ext>
            </a:extLst>
          </p:cNvPr>
          <p:cNvGraphicFramePr>
            <a:graphicFrameLocks noGrp="1"/>
          </p:cNvGraphicFramePr>
          <p:nvPr>
            <p:extLst>
              <p:ext uri="{D42A27DB-BD31-4B8C-83A1-F6EECF244321}">
                <p14:modId xmlns:p14="http://schemas.microsoft.com/office/powerpoint/2010/main" val="2647593966"/>
              </p:ext>
            </p:extLst>
          </p:nvPr>
        </p:nvGraphicFramePr>
        <p:xfrm>
          <a:off x="629989" y="4853554"/>
          <a:ext cx="10101795" cy="1478280"/>
        </p:xfrm>
        <a:graphic>
          <a:graphicData uri="http://schemas.openxmlformats.org/drawingml/2006/table">
            <a:tbl>
              <a:tblPr firstRow="1" bandRow="1">
                <a:tableStyleId>{5C22544A-7EE6-4342-B048-85BDC9FD1C3A}</a:tableStyleId>
              </a:tblPr>
              <a:tblGrid>
                <a:gridCol w="3988193">
                  <a:extLst>
                    <a:ext uri="{9D8B030D-6E8A-4147-A177-3AD203B41FA5}">
                      <a16:colId xmlns:a16="http://schemas.microsoft.com/office/drawing/2014/main" val="3313325223"/>
                    </a:ext>
                  </a:extLst>
                </a:gridCol>
                <a:gridCol w="2927055">
                  <a:extLst>
                    <a:ext uri="{9D8B030D-6E8A-4147-A177-3AD203B41FA5}">
                      <a16:colId xmlns:a16="http://schemas.microsoft.com/office/drawing/2014/main" val="2314769777"/>
                    </a:ext>
                  </a:extLst>
                </a:gridCol>
                <a:gridCol w="3186547">
                  <a:extLst>
                    <a:ext uri="{9D8B030D-6E8A-4147-A177-3AD203B41FA5}">
                      <a16:colId xmlns:a16="http://schemas.microsoft.com/office/drawing/2014/main" val="3028107726"/>
                    </a:ext>
                  </a:extLst>
                </a:gridCol>
              </a:tblGrid>
              <a:tr h="208801">
                <a:tc>
                  <a:txBody>
                    <a:bodyPr/>
                    <a:lstStyle/>
                    <a:p>
                      <a:endParaRPr lang="en-GB" dirty="0"/>
                    </a:p>
                  </a:txBody>
                  <a:tcPr/>
                </a:tc>
                <a:tc>
                  <a:txBody>
                    <a:bodyPr/>
                    <a:lstStyle/>
                    <a:p>
                      <a:r>
                        <a:rPr lang="en-GB" dirty="0"/>
                        <a:t>Before Salary Exchange</a:t>
                      </a:r>
                    </a:p>
                  </a:txBody>
                  <a:tcPr/>
                </a:tc>
                <a:tc>
                  <a:txBody>
                    <a:bodyPr/>
                    <a:lstStyle/>
                    <a:p>
                      <a:r>
                        <a:rPr lang="en-GB" dirty="0"/>
                        <a:t>After Salary Exchange</a:t>
                      </a:r>
                    </a:p>
                  </a:txBody>
                  <a:tcPr/>
                </a:tc>
                <a:extLst>
                  <a:ext uri="{0D108BD9-81ED-4DB2-BD59-A6C34878D82A}">
                    <a16:rowId xmlns:a16="http://schemas.microsoft.com/office/drawing/2014/main" val="3631410407"/>
                  </a:ext>
                </a:extLst>
              </a:tr>
              <a:tr h="370840">
                <a:tc>
                  <a:txBody>
                    <a:bodyPr/>
                    <a:lstStyle/>
                    <a:p>
                      <a:r>
                        <a:rPr lang="en-GB" dirty="0"/>
                        <a:t>Your Pension Contribution</a:t>
                      </a:r>
                    </a:p>
                  </a:txBody>
                  <a:tcPr/>
                </a:tc>
                <a:tc>
                  <a:txBody>
                    <a:bodyPr/>
                    <a:lstStyle/>
                    <a:p>
                      <a:pPr algn="r" fontAlgn="b"/>
                      <a:r>
                        <a:rPr lang="en-GB" sz="1800" b="0" i="0" u="none" strike="noStrike" dirty="0">
                          <a:solidFill>
                            <a:srgbClr val="000000"/>
                          </a:solidFill>
                          <a:effectLst/>
                          <a:latin typeface="+mn-lt"/>
                        </a:rPr>
                        <a:t>£645.00</a:t>
                      </a:r>
                    </a:p>
                  </a:txBody>
                  <a:tcPr marL="7620" marR="7620" marT="7620" marB="0" anchor="b"/>
                </a:tc>
                <a:tc>
                  <a:txBody>
                    <a:bodyPr/>
                    <a:lstStyle/>
                    <a:p>
                      <a:pPr algn="r" fontAlgn="b"/>
                      <a:r>
                        <a:rPr lang="en-GB" sz="1800" b="0" i="0" u="none" strike="noStrike" dirty="0">
                          <a:solidFill>
                            <a:srgbClr val="000000"/>
                          </a:solidFill>
                          <a:effectLst/>
                          <a:latin typeface="+mn-lt"/>
                        </a:rPr>
                        <a:t>0.00</a:t>
                      </a:r>
                    </a:p>
                  </a:txBody>
                  <a:tcPr marL="7620" marR="7620" marT="7620" marB="0" anchor="b"/>
                </a:tc>
                <a:extLst>
                  <a:ext uri="{0D108BD9-81ED-4DB2-BD59-A6C34878D82A}">
                    <a16:rowId xmlns:a16="http://schemas.microsoft.com/office/drawing/2014/main" val="335008663"/>
                  </a:ext>
                </a:extLst>
              </a:tr>
              <a:tr h="370840">
                <a:tc>
                  <a:txBody>
                    <a:bodyPr/>
                    <a:lstStyle/>
                    <a:p>
                      <a:r>
                        <a:rPr lang="en-GB" dirty="0"/>
                        <a:t>College Pension Contribution</a:t>
                      </a:r>
                    </a:p>
                  </a:txBody>
                  <a:tcPr/>
                </a:tc>
                <a:tc>
                  <a:txBody>
                    <a:bodyPr/>
                    <a:lstStyle/>
                    <a:p>
                      <a:pPr algn="r" fontAlgn="b"/>
                      <a:r>
                        <a:rPr lang="en-GB" sz="1800" b="0" i="0" u="none" strike="noStrike" dirty="0">
                          <a:solidFill>
                            <a:srgbClr val="000000"/>
                          </a:solidFill>
                          <a:effectLst/>
                          <a:latin typeface="+mn-lt"/>
                        </a:rPr>
                        <a:t>£1,290.00</a:t>
                      </a:r>
                    </a:p>
                  </a:txBody>
                  <a:tcPr marL="7620" marR="7620" marT="7620" marB="0" anchor="b"/>
                </a:tc>
                <a:tc>
                  <a:txBody>
                    <a:bodyPr/>
                    <a:lstStyle/>
                    <a:p>
                      <a:pPr algn="r" fontAlgn="b"/>
                      <a:r>
                        <a:rPr lang="en-GB" sz="1800" b="0" i="0" u="none" strike="noStrike" dirty="0">
                          <a:solidFill>
                            <a:srgbClr val="000000"/>
                          </a:solidFill>
                          <a:effectLst/>
                          <a:latin typeface="+mn-lt"/>
                        </a:rPr>
                        <a:t>£1,935.00</a:t>
                      </a:r>
                    </a:p>
                  </a:txBody>
                  <a:tcPr marL="7620" marR="7620" marT="7620" marB="0" anchor="b"/>
                </a:tc>
                <a:extLst>
                  <a:ext uri="{0D108BD9-81ED-4DB2-BD59-A6C34878D82A}">
                    <a16:rowId xmlns:a16="http://schemas.microsoft.com/office/drawing/2014/main" val="850839101"/>
                  </a:ext>
                </a:extLst>
              </a:tr>
              <a:tr h="370840">
                <a:tc>
                  <a:txBody>
                    <a:bodyPr/>
                    <a:lstStyle/>
                    <a:p>
                      <a:r>
                        <a:rPr lang="en-GB" dirty="0"/>
                        <a:t>Pension Contribution</a:t>
                      </a:r>
                    </a:p>
                  </a:txBody>
                  <a:tcPr/>
                </a:tc>
                <a:tc>
                  <a:txBody>
                    <a:bodyPr/>
                    <a:lstStyle/>
                    <a:p>
                      <a:pPr algn="r" fontAlgn="b"/>
                      <a:r>
                        <a:rPr lang="en-GB" sz="1800" b="0" i="0" u="none" strike="noStrike" dirty="0">
                          <a:solidFill>
                            <a:srgbClr val="000000"/>
                          </a:solidFill>
                          <a:effectLst/>
                          <a:latin typeface="+mn-lt"/>
                        </a:rPr>
                        <a:t>£1,935.00</a:t>
                      </a:r>
                    </a:p>
                  </a:txBody>
                  <a:tcPr marL="7620" marR="7620" marT="7620" marB="0" anchor="b"/>
                </a:tc>
                <a:tc>
                  <a:txBody>
                    <a:bodyPr/>
                    <a:lstStyle/>
                    <a:p>
                      <a:pPr algn="r" fontAlgn="b"/>
                      <a:r>
                        <a:rPr lang="en-GB" sz="1800" b="0" i="0" u="none" strike="noStrike" dirty="0">
                          <a:solidFill>
                            <a:srgbClr val="000000"/>
                          </a:solidFill>
                          <a:effectLst/>
                          <a:latin typeface="+mn-lt"/>
                        </a:rPr>
                        <a:t>£1,935.00</a:t>
                      </a:r>
                    </a:p>
                  </a:txBody>
                  <a:tcPr marL="7620" marR="7620" marT="7620" marB="0" anchor="b"/>
                </a:tc>
                <a:extLst>
                  <a:ext uri="{0D108BD9-81ED-4DB2-BD59-A6C34878D82A}">
                    <a16:rowId xmlns:a16="http://schemas.microsoft.com/office/drawing/2014/main" val="1260505575"/>
                  </a:ext>
                </a:extLst>
              </a:tr>
            </a:tbl>
          </a:graphicData>
        </a:graphic>
      </p:graphicFrame>
      <p:sp>
        <p:nvSpPr>
          <p:cNvPr id="5" name="TextBox 4">
            <a:extLst>
              <a:ext uri="{FF2B5EF4-FFF2-40B4-BE49-F238E27FC236}">
                <a16:creationId xmlns:a16="http://schemas.microsoft.com/office/drawing/2014/main" id="{9963C980-5D71-B424-44A3-DE1E6EBEAD66}"/>
              </a:ext>
            </a:extLst>
          </p:cNvPr>
          <p:cNvSpPr txBox="1"/>
          <p:nvPr/>
        </p:nvSpPr>
        <p:spPr>
          <a:xfrm>
            <a:off x="10834254" y="2423621"/>
            <a:ext cx="1145309" cy="707886"/>
          </a:xfrm>
          <a:prstGeom prst="rect">
            <a:avLst/>
          </a:prstGeom>
          <a:noFill/>
          <a:ln>
            <a:solidFill>
              <a:srgbClr val="552B5B"/>
            </a:solidFill>
          </a:ln>
        </p:spPr>
        <p:txBody>
          <a:bodyPr wrap="square" rtlCol="0">
            <a:spAutoFit/>
          </a:bodyPr>
          <a:lstStyle/>
          <a:p>
            <a:pPr marL="171450" indent="-171450">
              <a:buFont typeface="Arial" panose="020B0604020202020204" pitchFamily="34" charset="0"/>
              <a:buChar char="•"/>
            </a:pPr>
            <a:r>
              <a:rPr lang="en-US" sz="1000" dirty="0"/>
              <a:t>3% pension contribution</a:t>
            </a:r>
          </a:p>
          <a:p>
            <a:pPr marL="171450" indent="-171450">
              <a:buFont typeface="Arial" panose="020B0604020202020204" pitchFamily="34" charset="0"/>
              <a:buChar char="•"/>
            </a:pPr>
            <a:r>
              <a:rPr lang="en-US" sz="1000" dirty="0"/>
              <a:t>Full personal allowance</a:t>
            </a:r>
            <a:endParaRPr lang="en-GB" sz="1000" dirty="0"/>
          </a:p>
        </p:txBody>
      </p:sp>
      <p:sp>
        <p:nvSpPr>
          <p:cNvPr id="13" name="Ovál 12">
            <a:extLst>
              <a:ext uri="{FF2B5EF4-FFF2-40B4-BE49-F238E27FC236}">
                <a16:creationId xmlns:a16="http://schemas.microsoft.com/office/drawing/2014/main" id="{B8CA04AC-CF06-4537-907C-E3A322C9988C}"/>
              </a:ext>
            </a:extLst>
          </p:cNvPr>
          <p:cNvSpPr/>
          <p:nvPr/>
        </p:nvSpPr>
        <p:spPr>
          <a:xfrm>
            <a:off x="5344091" y="4295674"/>
            <a:ext cx="6217920" cy="453428"/>
          </a:xfrm>
          <a:prstGeom prst="ellipse">
            <a:avLst/>
          </a:prstGeom>
          <a:solidFill>
            <a:srgbClr val="000000">
              <a:alpha val="5000"/>
            </a:srgbClr>
          </a:solidFill>
          <a:ln w="72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nl-NL">
              <a:solidFill>
                <a:srgbClr val="000000"/>
              </a:solidFill>
            </a:endParaRPr>
          </a:p>
        </p:txBody>
      </p:sp>
      <p:sp>
        <p:nvSpPr>
          <p:cNvPr id="8" name="Ovál 12">
            <a:extLst>
              <a:ext uri="{FF2B5EF4-FFF2-40B4-BE49-F238E27FC236}">
                <a16:creationId xmlns:a16="http://schemas.microsoft.com/office/drawing/2014/main" id="{72AED8D2-4552-CF16-3B5F-585B41C757C7}"/>
              </a:ext>
            </a:extLst>
          </p:cNvPr>
          <p:cNvSpPr/>
          <p:nvPr/>
        </p:nvSpPr>
        <p:spPr>
          <a:xfrm>
            <a:off x="5344091" y="5982699"/>
            <a:ext cx="6217920" cy="453428"/>
          </a:xfrm>
          <a:prstGeom prst="ellipse">
            <a:avLst/>
          </a:prstGeom>
          <a:solidFill>
            <a:srgbClr val="000000">
              <a:alpha val="5000"/>
            </a:srgbClr>
          </a:solidFill>
          <a:ln w="72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nl-NL">
              <a:solidFill>
                <a:srgbClr val="000000"/>
              </a:solidFill>
            </a:endParaRPr>
          </a:p>
        </p:txBody>
      </p:sp>
    </p:spTree>
    <p:extLst>
      <p:ext uri="{BB962C8B-B14F-4D97-AF65-F5344CB8AC3E}">
        <p14:creationId xmlns:p14="http://schemas.microsoft.com/office/powerpoint/2010/main" val="20507069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93FE-F5C9-00A3-8DF4-257331CCF44B}"/>
              </a:ext>
            </a:extLst>
          </p:cNvPr>
          <p:cNvSpPr>
            <a:spLocks noGrp="1"/>
          </p:cNvSpPr>
          <p:nvPr>
            <p:ph type="title"/>
          </p:nvPr>
        </p:nvSpPr>
        <p:spPr/>
        <p:txBody>
          <a:bodyPr/>
          <a:lstStyle/>
          <a:p>
            <a:r>
              <a:rPr lang="en-US" dirty="0"/>
              <a:t>How it works</a:t>
            </a:r>
            <a:endParaRPr lang="en-GB" dirty="0"/>
          </a:p>
        </p:txBody>
      </p:sp>
      <p:graphicFrame>
        <p:nvGraphicFramePr>
          <p:cNvPr id="3" name="Table 2">
            <a:extLst>
              <a:ext uri="{FF2B5EF4-FFF2-40B4-BE49-F238E27FC236}">
                <a16:creationId xmlns:a16="http://schemas.microsoft.com/office/drawing/2014/main" id="{D62B0E8A-3718-C4CA-0934-92536426AB53}"/>
              </a:ext>
            </a:extLst>
          </p:cNvPr>
          <p:cNvGraphicFramePr>
            <a:graphicFrameLocks noGrp="1"/>
          </p:cNvGraphicFramePr>
          <p:nvPr>
            <p:extLst>
              <p:ext uri="{D42A27DB-BD31-4B8C-83A1-F6EECF244321}">
                <p14:modId xmlns:p14="http://schemas.microsoft.com/office/powerpoint/2010/main" val="1775123008"/>
              </p:ext>
            </p:extLst>
          </p:nvPr>
        </p:nvGraphicFramePr>
        <p:xfrm>
          <a:off x="658570" y="2436552"/>
          <a:ext cx="10073214" cy="2225040"/>
        </p:xfrm>
        <a:graphic>
          <a:graphicData uri="http://schemas.openxmlformats.org/drawingml/2006/table">
            <a:tbl>
              <a:tblPr firstRow="1" bandRow="1">
                <a:tableStyleId>{5C22544A-7EE6-4342-B048-85BDC9FD1C3A}</a:tableStyleId>
              </a:tblPr>
              <a:tblGrid>
                <a:gridCol w="3968848">
                  <a:extLst>
                    <a:ext uri="{9D8B030D-6E8A-4147-A177-3AD203B41FA5}">
                      <a16:colId xmlns:a16="http://schemas.microsoft.com/office/drawing/2014/main" val="3140812103"/>
                    </a:ext>
                  </a:extLst>
                </a:gridCol>
                <a:gridCol w="2937164">
                  <a:extLst>
                    <a:ext uri="{9D8B030D-6E8A-4147-A177-3AD203B41FA5}">
                      <a16:colId xmlns:a16="http://schemas.microsoft.com/office/drawing/2014/main" val="1270000699"/>
                    </a:ext>
                  </a:extLst>
                </a:gridCol>
                <a:gridCol w="3167202">
                  <a:extLst>
                    <a:ext uri="{9D8B030D-6E8A-4147-A177-3AD203B41FA5}">
                      <a16:colId xmlns:a16="http://schemas.microsoft.com/office/drawing/2014/main" val="2322864353"/>
                    </a:ext>
                  </a:extLst>
                </a:gridCol>
              </a:tblGrid>
              <a:tr h="370840">
                <a:tc>
                  <a:txBody>
                    <a:bodyPr/>
                    <a:lstStyle/>
                    <a:p>
                      <a:endParaRPr lang="en-GB" dirty="0"/>
                    </a:p>
                  </a:txBody>
                  <a:tcPr/>
                </a:tc>
                <a:tc>
                  <a:txBody>
                    <a:bodyPr/>
                    <a:lstStyle/>
                    <a:p>
                      <a:r>
                        <a:rPr lang="en-GB" dirty="0"/>
                        <a:t>Before Salary Exchange</a:t>
                      </a:r>
                    </a:p>
                  </a:txBody>
                  <a:tcPr/>
                </a:tc>
                <a:tc>
                  <a:txBody>
                    <a:bodyPr/>
                    <a:lstStyle/>
                    <a:p>
                      <a:r>
                        <a:rPr lang="en-GB" dirty="0"/>
                        <a:t>After Salary Exchange</a:t>
                      </a:r>
                    </a:p>
                  </a:txBody>
                  <a:tcPr/>
                </a:tc>
                <a:extLst>
                  <a:ext uri="{0D108BD9-81ED-4DB2-BD59-A6C34878D82A}">
                    <a16:rowId xmlns:a16="http://schemas.microsoft.com/office/drawing/2014/main" val="3579800235"/>
                  </a:ext>
                </a:extLst>
              </a:tr>
              <a:tr h="370840">
                <a:tc>
                  <a:txBody>
                    <a:bodyPr/>
                    <a:lstStyle/>
                    <a:p>
                      <a:r>
                        <a:rPr lang="en-GB" dirty="0"/>
                        <a:t>Gross Salary</a:t>
                      </a:r>
                    </a:p>
                  </a:txBody>
                  <a:tcPr/>
                </a:tc>
                <a:tc>
                  <a:txBody>
                    <a:bodyPr/>
                    <a:lstStyle/>
                    <a:p>
                      <a:pPr algn="r" fontAlgn="b"/>
                      <a:r>
                        <a:rPr lang="en-GB" sz="1800" b="0" i="0" u="none" strike="noStrike" dirty="0">
                          <a:solidFill>
                            <a:srgbClr val="000000"/>
                          </a:solidFill>
                          <a:effectLst/>
                          <a:latin typeface="+mn-lt"/>
                        </a:rPr>
                        <a:t>£21,500.00</a:t>
                      </a:r>
                    </a:p>
                  </a:txBody>
                  <a:tcPr marL="7620" marR="7620" marT="7620" marB="0" anchor="b"/>
                </a:tc>
                <a:tc>
                  <a:txBody>
                    <a:bodyPr/>
                    <a:lstStyle/>
                    <a:p>
                      <a:pPr algn="r" fontAlgn="b"/>
                      <a:r>
                        <a:rPr lang="en-GB" sz="1800" b="0" i="0" u="none" strike="noStrike" dirty="0">
                          <a:solidFill>
                            <a:srgbClr val="000000"/>
                          </a:solidFill>
                          <a:effectLst/>
                          <a:latin typeface="+mn-lt"/>
                        </a:rPr>
                        <a:t>£19,995.00</a:t>
                      </a:r>
                    </a:p>
                  </a:txBody>
                  <a:tcPr marL="7620" marR="7620" marT="7620" marB="0" anchor="b"/>
                </a:tc>
                <a:extLst>
                  <a:ext uri="{0D108BD9-81ED-4DB2-BD59-A6C34878D82A}">
                    <a16:rowId xmlns:a16="http://schemas.microsoft.com/office/drawing/2014/main" val="1724604846"/>
                  </a:ext>
                </a:extLst>
              </a:tr>
              <a:tr h="370840">
                <a:tc>
                  <a:txBody>
                    <a:bodyPr/>
                    <a:lstStyle/>
                    <a:p>
                      <a:r>
                        <a:rPr lang="en-GB" dirty="0"/>
                        <a:t>Income Tax</a:t>
                      </a:r>
                    </a:p>
                  </a:txBody>
                  <a:tcPr/>
                </a:tc>
                <a:tc>
                  <a:txBody>
                    <a:bodyPr/>
                    <a:lstStyle/>
                    <a:p>
                      <a:pPr algn="r" fontAlgn="b"/>
                      <a:r>
                        <a:rPr lang="en-GB" sz="1800" b="0" i="0" u="none" strike="noStrike" dirty="0">
                          <a:solidFill>
                            <a:srgbClr val="000000"/>
                          </a:solidFill>
                          <a:effectLst/>
                          <a:latin typeface="+mn-lt"/>
                        </a:rPr>
                        <a:t>£1,786.00</a:t>
                      </a:r>
                    </a:p>
                  </a:txBody>
                  <a:tcPr marL="7620" marR="7620" marT="7620" marB="0" anchor="b"/>
                </a:tc>
                <a:tc>
                  <a:txBody>
                    <a:bodyPr/>
                    <a:lstStyle/>
                    <a:p>
                      <a:pPr algn="r" fontAlgn="b"/>
                      <a:r>
                        <a:rPr lang="en-GB" sz="1800" b="0" i="0" u="none" strike="noStrike" dirty="0">
                          <a:solidFill>
                            <a:srgbClr val="000000"/>
                          </a:solidFill>
                          <a:effectLst/>
                          <a:latin typeface="+mn-lt"/>
                        </a:rPr>
                        <a:t>£1,485.00</a:t>
                      </a:r>
                    </a:p>
                  </a:txBody>
                  <a:tcPr marL="7620" marR="7620" marT="7620" marB="0" anchor="b"/>
                </a:tc>
                <a:extLst>
                  <a:ext uri="{0D108BD9-81ED-4DB2-BD59-A6C34878D82A}">
                    <a16:rowId xmlns:a16="http://schemas.microsoft.com/office/drawing/2014/main" val="1192721371"/>
                  </a:ext>
                </a:extLst>
              </a:tr>
              <a:tr h="370840">
                <a:tc>
                  <a:txBody>
                    <a:bodyPr/>
                    <a:lstStyle/>
                    <a:p>
                      <a:r>
                        <a:rPr lang="en-GB" dirty="0"/>
                        <a:t>NI Contributions</a:t>
                      </a:r>
                    </a:p>
                  </a:txBody>
                  <a:tcPr/>
                </a:tc>
                <a:tc>
                  <a:txBody>
                    <a:bodyPr/>
                    <a:lstStyle/>
                    <a:p>
                      <a:pPr algn="r" fontAlgn="b"/>
                      <a:r>
                        <a:rPr lang="en-GB" sz="1800" b="0" i="0" u="none" strike="noStrike" dirty="0">
                          <a:solidFill>
                            <a:srgbClr val="000000"/>
                          </a:solidFill>
                          <a:effectLst/>
                          <a:latin typeface="+mn-lt"/>
                        </a:rPr>
                        <a:t>£1,071.60</a:t>
                      </a:r>
                    </a:p>
                  </a:txBody>
                  <a:tcPr marL="7620" marR="7620" marT="7620" marB="0" anchor="b"/>
                </a:tc>
                <a:tc>
                  <a:txBody>
                    <a:bodyPr/>
                    <a:lstStyle/>
                    <a:p>
                      <a:pPr algn="r" fontAlgn="b"/>
                      <a:r>
                        <a:rPr lang="en-GB" sz="1800" b="0" i="0" u="none" strike="noStrike" dirty="0">
                          <a:solidFill>
                            <a:srgbClr val="000000"/>
                          </a:solidFill>
                          <a:effectLst/>
                          <a:latin typeface="+mn-lt"/>
                        </a:rPr>
                        <a:t>£891.00</a:t>
                      </a:r>
                    </a:p>
                  </a:txBody>
                  <a:tcPr marL="7620" marR="7620" marT="7620" marB="0" anchor="b"/>
                </a:tc>
                <a:extLst>
                  <a:ext uri="{0D108BD9-81ED-4DB2-BD59-A6C34878D82A}">
                    <a16:rowId xmlns:a16="http://schemas.microsoft.com/office/drawing/2014/main" val="3512052548"/>
                  </a:ext>
                </a:extLst>
              </a:tr>
              <a:tr h="370840">
                <a:tc>
                  <a:txBody>
                    <a:bodyPr/>
                    <a:lstStyle/>
                    <a:p>
                      <a:r>
                        <a:rPr lang="en-GB" dirty="0"/>
                        <a:t>Annual Pension Contribution (net)</a:t>
                      </a:r>
                    </a:p>
                  </a:txBody>
                  <a:tcPr/>
                </a:tc>
                <a:tc>
                  <a:txBody>
                    <a:bodyPr/>
                    <a:lstStyle/>
                    <a:p>
                      <a:pPr algn="r" fontAlgn="b"/>
                      <a:r>
                        <a:rPr lang="en-GB" sz="1800" b="0" i="0" u="none" strike="noStrike" dirty="0">
                          <a:solidFill>
                            <a:srgbClr val="000000"/>
                          </a:solidFill>
                          <a:effectLst/>
                          <a:latin typeface="+mn-lt"/>
                        </a:rPr>
                        <a:t>£1,204.00</a:t>
                      </a:r>
                    </a:p>
                  </a:txBody>
                  <a:tcPr marL="7620" marR="7620" marT="7620" marB="0" anchor="b"/>
                </a:tc>
                <a:tc>
                  <a:txBody>
                    <a:bodyPr/>
                    <a:lstStyle/>
                    <a:p>
                      <a:pPr algn="r" fontAlgn="b"/>
                      <a:r>
                        <a:rPr lang="en-GB" sz="1800" b="0" i="0" u="none" strike="noStrike">
                          <a:solidFill>
                            <a:srgbClr val="000000"/>
                          </a:solidFill>
                          <a:effectLst/>
                          <a:latin typeface="+mn-lt"/>
                        </a:rPr>
                        <a:t>0</a:t>
                      </a:r>
                    </a:p>
                  </a:txBody>
                  <a:tcPr marL="7620" marR="7620" marT="7620" marB="0" anchor="b"/>
                </a:tc>
                <a:extLst>
                  <a:ext uri="{0D108BD9-81ED-4DB2-BD59-A6C34878D82A}">
                    <a16:rowId xmlns:a16="http://schemas.microsoft.com/office/drawing/2014/main" val="1642344642"/>
                  </a:ext>
                </a:extLst>
              </a:tr>
              <a:tr h="370840">
                <a:tc>
                  <a:txBody>
                    <a:bodyPr/>
                    <a:lstStyle/>
                    <a:p>
                      <a:r>
                        <a:rPr lang="en-GB" dirty="0"/>
                        <a:t>Net Pay</a:t>
                      </a:r>
                    </a:p>
                  </a:txBody>
                  <a:tcPr/>
                </a:tc>
                <a:tc>
                  <a:txBody>
                    <a:bodyPr/>
                    <a:lstStyle/>
                    <a:p>
                      <a:pPr algn="r" fontAlgn="b"/>
                      <a:r>
                        <a:rPr lang="en-GB" sz="1800" b="0" i="0" u="none" strike="noStrike" dirty="0">
                          <a:solidFill>
                            <a:srgbClr val="000000"/>
                          </a:solidFill>
                          <a:effectLst/>
                          <a:latin typeface="+mn-lt"/>
                        </a:rPr>
                        <a:t>£17,438.40</a:t>
                      </a:r>
                    </a:p>
                  </a:txBody>
                  <a:tcPr marL="7620" marR="7620" marT="7620" marB="0" anchor="b"/>
                </a:tc>
                <a:tc>
                  <a:txBody>
                    <a:bodyPr/>
                    <a:lstStyle/>
                    <a:p>
                      <a:pPr algn="r" fontAlgn="b"/>
                      <a:r>
                        <a:rPr lang="en-GB" sz="1800" b="0" i="0" u="none" strike="noStrike" dirty="0">
                          <a:solidFill>
                            <a:srgbClr val="000000"/>
                          </a:solidFill>
                          <a:effectLst/>
                          <a:latin typeface="+mn-lt"/>
                        </a:rPr>
                        <a:t>£17,619.00</a:t>
                      </a:r>
                    </a:p>
                  </a:txBody>
                  <a:tcPr marL="7620" marR="7620" marT="7620" marB="0" anchor="b"/>
                </a:tc>
                <a:extLst>
                  <a:ext uri="{0D108BD9-81ED-4DB2-BD59-A6C34878D82A}">
                    <a16:rowId xmlns:a16="http://schemas.microsoft.com/office/drawing/2014/main" val="3445931711"/>
                  </a:ext>
                </a:extLst>
              </a:tr>
            </a:tbl>
          </a:graphicData>
        </a:graphic>
      </p:graphicFrame>
      <p:graphicFrame>
        <p:nvGraphicFramePr>
          <p:cNvPr id="4" name="Table 3">
            <a:extLst>
              <a:ext uri="{FF2B5EF4-FFF2-40B4-BE49-F238E27FC236}">
                <a16:creationId xmlns:a16="http://schemas.microsoft.com/office/drawing/2014/main" id="{28C8EA36-75B8-2DF6-903D-DD2C924329B3}"/>
              </a:ext>
            </a:extLst>
          </p:cNvPr>
          <p:cNvGraphicFramePr>
            <a:graphicFrameLocks noGrp="1"/>
          </p:cNvGraphicFramePr>
          <p:nvPr>
            <p:extLst>
              <p:ext uri="{D42A27DB-BD31-4B8C-83A1-F6EECF244321}">
                <p14:modId xmlns:p14="http://schemas.microsoft.com/office/powerpoint/2010/main" val="2676545409"/>
              </p:ext>
            </p:extLst>
          </p:nvPr>
        </p:nvGraphicFramePr>
        <p:xfrm>
          <a:off x="629989" y="4853554"/>
          <a:ext cx="10101795" cy="1478280"/>
        </p:xfrm>
        <a:graphic>
          <a:graphicData uri="http://schemas.openxmlformats.org/drawingml/2006/table">
            <a:tbl>
              <a:tblPr firstRow="1" bandRow="1">
                <a:tableStyleId>{5C22544A-7EE6-4342-B048-85BDC9FD1C3A}</a:tableStyleId>
              </a:tblPr>
              <a:tblGrid>
                <a:gridCol w="3988193">
                  <a:extLst>
                    <a:ext uri="{9D8B030D-6E8A-4147-A177-3AD203B41FA5}">
                      <a16:colId xmlns:a16="http://schemas.microsoft.com/office/drawing/2014/main" val="3313325223"/>
                    </a:ext>
                  </a:extLst>
                </a:gridCol>
                <a:gridCol w="2927055">
                  <a:extLst>
                    <a:ext uri="{9D8B030D-6E8A-4147-A177-3AD203B41FA5}">
                      <a16:colId xmlns:a16="http://schemas.microsoft.com/office/drawing/2014/main" val="2314769777"/>
                    </a:ext>
                  </a:extLst>
                </a:gridCol>
                <a:gridCol w="3186547">
                  <a:extLst>
                    <a:ext uri="{9D8B030D-6E8A-4147-A177-3AD203B41FA5}">
                      <a16:colId xmlns:a16="http://schemas.microsoft.com/office/drawing/2014/main" val="3028107726"/>
                    </a:ext>
                  </a:extLst>
                </a:gridCol>
              </a:tblGrid>
              <a:tr h="208801">
                <a:tc>
                  <a:txBody>
                    <a:bodyPr/>
                    <a:lstStyle/>
                    <a:p>
                      <a:endParaRPr lang="en-GB" dirty="0"/>
                    </a:p>
                  </a:txBody>
                  <a:tcPr/>
                </a:tc>
                <a:tc>
                  <a:txBody>
                    <a:bodyPr/>
                    <a:lstStyle/>
                    <a:p>
                      <a:r>
                        <a:rPr lang="en-GB" dirty="0"/>
                        <a:t>Before Salary Exchange</a:t>
                      </a:r>
                    </a:p>
                  </a:txBody>
                  <a:tcPr/>
                </a:tc>
                <a:tc>
                  <a:txBody>
                    <a:bodyPr/>
                    <a:lstStyle/>
                    <a:p>
                      <a:r>
                        <a:rPr lang="en-GB" dirty="0"/>
                        <a:t>After Salary Exchange</a:t>
                      </a:r>
                    </a:p>
                  </a:txBody>
                  <a:tcPr/>
                </a:tc>
                <a:extLst>
                  <a:ext uri="{0D108BD9-81ED-4DB2-BD59-A6C34878D82A}">
                    <a16:rowId xmlns:a16="http://schemas.microsoft.com/office/drawing/2014/main" val="3631410407"/>
                  </a:ext>
                </a:extLst>
              </a:tr>
              <a:tr h="370840">
                <a:tc>
                  <a:txBody>
                    <a:bodyPr/>
                    <a:lstStyle/>
                    <a:p>
                      <a:r>
                        <a:rPr lang="en-GB" dirty="0"/>
                        <a:t>Your Pension Contribution</a:t>
                      </a:r>
                    </a:p>
                  </a:txBody>
                  <a:tcPr/>
                </a:tc>
                <a:tc>
                  <a:txBody>
                    <a:bodyPr/>
                    <a:lstStyle/>
                    <a:p>
                      <a:pPr algn="r" fontAlgn="b"/>
                      <a:r>
                        <a:rPr lang="en-GB" sz="1800" b="0" i="0" u="none" strike="noStrike" dirty="0">
                          <a:solidFill>
                            <a:srgbClr val="000000"/>
                          </a:solidFill>
                          <a:effectLst/>
                          <a:latin typeface="+mn-lt"/>
                        </a:rPr>
                        <a:t>£1,505.00</a:t>
                      </a:r>
                    </a:p>
                  </a:txBody>
                  <a:tcPr marL="7620" marR="7620" marT="7620" marB="0" anchor="b"/>
                </a:tc>
                <a:tc>
                  <a:txBody>
                    <a:bodyPr/>
                    <a:lstStyle/>
                    <a:p>
                      <a:pPr algn="r" fontAlgn="b"/>
                      <a:r>
                        <a:rPr lang="en-GB" sz="1800" b="0" i="0" u="none" strike="noStrike">
                          <a:solidFill>
                            <a:srgbClr val="000000"/>
                          </a:solidFill>
                          <a:effectLst/>
                          <a:latin typeface="+mn-lt"/>
                        </a:rPr>
                        <a:t>0.00</a:t>
                      </a:r>
                    </a:p>
                  </a:txBody>
                  <a:tcPr marL="7620" marR="7620" marT="7620" marB="0" anchor="b"/>
                </a:tc>
                <a:extLst>
                  <a:ext uri="{0D108BD9-81ED-4DB2-BD59-A6C34878D82A}">
                    <a16:rowId xmlns:a16="http://schemas.microsoft.com/office/drawing/2014/main" val="335008663"/>
                  </a:ext>
                </a:extLst>
              </a:tr>
              <a:tr h="370840">
                <a:tc>
                  <a:txBody>
                    <a:bodyPr/>
                    <a:lstStyle/>
                    <a:p>
                      <a:r>
                        <a:rPr lang="en-GB" dirty="0"/>
                        <a:t>College Pension Contribution</a:t>
                      </a:r>
                    </a:p>
                  </a:txBody>
                  <a:tcPr/>
                </a:tc>
                <a:tc>
                  <a:txBody>
                    <a:bodyPr/>
                    <a:lstStyle/>
                    <a:p>
                      <a:pPr algn="r" fontAlgn="b"/>
                      <a:r>
                        <a:rPr lang="en-GB" sz="1800" b="0" i="0" u="none" strike="noStrike" dirty="0">
                          <a:solidFill>
                            <a:srgbClr val="000000"/>
                          </a:solidFill>
                          <a:effectLst/>
                          <a:latin typeface="+mn-lt"/>
                        </a:rPr>
                        <a:t>£3,010.00</a:t>
                      </a:r>
                    </a:p>
                  </a:txBody>
                  <a:tcPr marL="7620" marR="7620" marT="7620" marB="0" anchor="b"/>
                </a:tc>
                <a:tc>
                  <a:txBody>
                    <a:bodyPr/>
                    <a:lstStyle/>
                    <a:p>
                      <a:pPr algn="r" fontAlgn="b"/>
                      <a:r>
                        <a:rPr lang="en-GB" sz="1800" b="0" i="0" u="none" strike="noStrike" dirty="0">
                          <a:solidFill>
                            <a:srgbClr val="000000"/>
                          </a:solidFill>
                          <a:effectLst/>
                          <a:latin typeface="+mn-lt"/>
                        </a:rPr>
                        <a:t>£4,515.00</a:t>
                      </a:r>
                    </a:p>
                  </a:txBody>
                  <a:tcPr marL="7620" marR="7620" marT="7620" marB="0" anchor="b"/>
                </a:tc>
                <a:extLst>
                  <a:ext uri="{0D108BD9-81ED-4DB2-BD59-A6C34878D82A}">
                    <a16:rowId xmlns:a16="http://schemas.microsoft.com/office/drawing/2014/main" val="850839101"/>
                  </a:ext>
                </a:extLst>
              </a:tr>
              <a:tr h="370840">
                <a:tc>
                  <a:txBody>
                    <a:bodyPr/>
                    <a:lstStyle/>
                    <a:p>
                      <a:r>
                        <a:rPr lang="en-GB" dirty="0"/>
                        <a:t>Pension Contribution</a:t>
                      </a:r>
                    </a:p>
                  </a:txBody>
                  <a:tcPr/>
                </a:tc>
                <a:tc>
                  <a:txBody>
                    <a:bodyPr/>
                    <a:lstStyle/>
                    <a:p>
                      <a:pPr algn="r" fontAlgn="b"/>
                      <a:r>
                        <a:rPr lang="en-GB" sz="1800" b="0" i="0" u="none" strike="noStrike" dirty="0">
                          <a:solidFill>
                            <a:srgbClr val="000000"/>
                          </a:solidFill>
                          <a:effectLst/>
                          <a:latin typeface="+mn-lt"/>
                        </a:rPr>
                        <a:t>£4,515.00</a:t>
                      </a:r>
                    </a:p>
                  </a:txBody>
                  <a:tcPr marL="7620" marR="7620" marT="7620" marB="0" anchor="b"/>
                </a:tc>
                <a:tc>
                  <a:txBody>
                    <a:bodyPr/>
                    <a:lstStyle/>
                    <a:p>
                      <a:pPr algn="r" fontAlgn="b"/>
                      <a:r>
                        <a:rPr lang="en-GB" sz="1800" b="0" i="0" u="none" strike="noStrike" dirty="0">
                          <a:solidFill>
                            <a:srgbClr val="000000"/>
                          </a:solidFill>
                          <a:effectLst/>
                          <a:latin typeface="+mn-lt"/>
                        </a:rPr>
                        <a:t>£4,515.00</a:t>
                      </a:r>
                    </a:p>
                  </a:txBody>
                  <a:tcPr marL="7620" marR="7620" marT="7620" marB="0" anchor="b"/>
                </a:tc>
                <a:extLst>
                  <a:ext uri="{0D108BD9-81ED-4DB2-BD59-A6C34878D82A}">
                    <a16:rowId xmlns:a16="http://schemas.microsoft.com/office/drawing/2014/main" val="1260505575"/>
                  </a:ext>
                </a:extLst>
              </a:tr>
            </a:tbl>
          </a:graphicData>
        </a:graphic>
      </p:graphicFrame>
      <p:sp>
        <p:nvSpPr>
          <p:cNvPr id="5" name="TextBox 4">
            <a:extLst>
              <a:ext uri="{FF2B5EF4-FFF2-40B4-BE49-F238E27FC236}">
                <a16:creationId xmlns:a16="http://schemas.microsoft.com/office/drawing/2014/main" id="{9963C980-5D71-B424-44A3-DE1E6EBEAD66}"/>
              </a:ext>
            </a:extLst>
          </p:cNvPr>
          <p:cNvSpPr txBox="1"/>
          <p:nvPr/>
        </p:nvSpPr>
        <p:spPr>
          <a:xfrm>
            <a:off x="10834254" y="2423621"/>
            <a:ext cx="1145309" cy="707886"/>
          </a:xfrm>
          <a:prstGeom prst="rect">
            <a:avLst/>
          </a:prstGeom>
          <a:noFill/>
          <a:ln>
            <a:solidFill>
              <a:srgbClr val="552B5B"/>
            </a:solidFill>
          </a:ln>
        </p:spPr>
        <p:txBody>
          <a:bodyPr wrap="square" rtlCol="0">
            <a:spAutoFit/>
          </a:bodyPr>
          <a:lstStyle/>
          <a:p>
            <a:pPr marL="171450" indent="-171450">
              <a:buFont typeface="Arial" panose="020B0604020202020204" pitchFamily="34" charset="0"/>
              <a:buChar char="•"/>
            </a:pPr>
            <a:r>
              <a:rPr lang="en-US" sz="1000" dirty="0"/>
              <a:t>7% pension contribution</a:t>
            </a:r>
          </a:p>
          <a:p>
            <a:pPr marL="171450" indent="-171450">
              <a:buFont typeface="Arial" panose="020B0604020202020204" pitchFamily="34" charset="0"/>
              <a:buChar char="•"/>
            </a:pPr>
            <a:r>
              <a:rPr lang="en-US" sz="1000" dirty="0"/>
              <a:t>Full personal allowance</a:t>
            </a:r>
            <a:endParaRPr lang="en-GB" sz="1000" dirty="0"/>
          </a:p>
        </p:txBody>
      </p:sp>
      <p:sp>
        <p:nvSpPr>
          <p:cNvPr id="6" name="Ovál 12">
            <a:extLst>
              <a:ext uri="{FF2B5EF4-FFF2-40B4-BE49-F238E27FC236}">
                <a16:creationId xmlns:a16="http://schemas.microsoft.com/office/drawing/2014/main" id="{E0D42D1F-EC01-5CCB-3B93-1460A7301F8B}"/>
              </a:ext>
            </a:extLst>
          </p:cNvPr>
          <p:cNvSpPr/>
          <p:nvPr/>
        </p:nvSpPr>
        <p:spPr>
          <a:xfrm>
            <a:off x="5344091" y="4296798"/>
            <a:ext cx="6217920" cy="453428"/>
          </a:xfrm>
          <a:prstGeom prst="ellipse">
            <a:avLst/>
          </a:prstGeom>
          <a:solidFill>
            <a:srgbClr val="000000">
              <a:alpha val="5000"/>
            </a:srgbClr>
          </a:solidFill>
          <a:ln w="72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nl-NL">
              <a:solidFill>
                <a:srgbClr val="000000"/>
              </a:solidFill>
            </a:endParaRPr>
          </a:p>
        </p:txBody>
      </p:sp>
      <p:sp>
        <p:nvSpPr>
          <p:cNvPr id="7" name="Ovál 12">
            <a:extLst>
              <a:ext uri="{FF2B5EF4-FFF2-40B4-BE49-F238E27FC236}">
                <a16:creationId xmlns:a16="http://schemas.microsoft.com/office/drawing/2014/main" id="{C673F9F2-EED0-A8DD-0AE2-A94DE63381F5}"/>
              </a:ext>
            </a:extLst>
          </p:cNvPr>
          <p:cNvSpPr/>
          <p:nvPr/>
        </p:nvSpPr>
        <p:spPr>
          <a:xfrm>
            <a:off x="5344091" y="5981734"/>
            <a:ext cx="6217920" cy="453428"/>
          </a:xfrm>
          <a:prstGeom prst="ellipse">
            <a:avLst/>
          </a:prstGeom>
          <a:solidFill>
            <a:srgbClr val="000000">
              <a:alpha val="5000"/>
            </a:srgbClr>
          </a:solidFill>
          <a:ln w="720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endParaRPr lang="nl-NL">
              <a:solidFill>
                <a:srgbClr val="000000"/>
              </a:solidFill>
            </a:endParaRPr>
          </a:p>
        </p:txBody>
      </p:sp>
    </p:spTree>
    <p:extLst>
      <p:ext uri="{BB962C8B-B14F-4D97-AF65-F5344CB8AC3E}">
        <p14:creationId xmlns:p14="http://schemas.microsoft.com/office/powerpoint/2010/main" val="9290191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93FE-F5C9-00A3-8DF4-257331CCF44B}"/>
              </a:ext>
            </a:extLst>
          </p:cNvPr>
          <p:cNvSpPr>
            <a:spLocks noGrp="1"/>
          </p:cNvSpPr>
          <p:nvPr>
            <p:ph type="title"/>
          </p:nvPr>
        </p:nvSpPr>
        <p:spPr/>
        <p:txBody>
          <a:bodyPr/>
          <a:lstStyle/>
          <a:p>
            <a:r>
              <a:rPr lang="en-US" dirty="0"/>
              <a:t>Things to remember</a:t>
            </a:r>
            <a:endParaRPr lang="en-GB" dirty="0"/>
          </a:p>
        </p:txBody>
      </p:sp>
      <p:sp>
        <p:nvSpPr>
          <p:cNvPr id="5" name="TextBox 4">
            <a:extLst>
              <a:ext uri="{FF2B5EF4-FFF2-40B4-BE49-F238E27FC236}">
                <a16:creationId xmlns:a16="http://schemas.microsoft.com/office/drawing/2014/main" id="{B445DFEB-C494-18A6-5B57-5A3EF68D6E7A}"/>
              </a:ext>
            </a:extLst>
          </p:cNvPr>
          <p:cNvSpPr txBox="1"/>
          <p:nvPr/>
        </p:nvSpPr>
        <p:spPr>
          <a:xfrm>
            <a:off x="1420860" y="2166679"/>
            <a:ext cx="7755038" cy="4708981"/>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Good time to review your contribution level</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Can change again in the future (subject to minima)</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Annual changes only except for ‘life events’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Care if your hourly rate is £11 or below</a:t>
            </a:r>
          </a:p>
          <a:p>
            <a:endParaRPr lang="en-GB" sz="2000" dirty="0"/>
          </a:p>
          <a:p>
            <a:pPr marL="285750" indent="-285750">
              <a:buFont typeface="Arial" panose="020B0604020202020204" pitchFamily="34" charset="0"/>
              <a:buChar char="•"/>
            </a:pPr>
            <a:r>
              <a:rPr lang="en-GB" sz="2000" dirty="0"/>
              <a:t>Be careful with large amounts – can impact National Minimum Wage rules and State Benefits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Higher rate taxpayers in Prudential should tell HMRC about move to salary exchange</a:t>
            </a:r>
          </a:p>
          <a:p>
            <a:endParaRPr lang="en-GB" sz="2000" dirty="0"/>
          </a:p>
        </p:txBody>
      </p:sp>
    </p:spTree>
    <p:extLst>
      <p:ext uri="{BB962C8B-B14F-4D97-AF65-F5344CB8AC3E}">
        <p14:creationId xmlns:p14="http://schemas.microsoft.com/office/powerpoint/2010/main" val="1226142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93FE-F5C9-00A3-8DF4-257331CCF44B}"/>
              </a:ext>
            </a:extLst>
          </p:cNvPr>
          <p:cNvSpPr>
            <a:spLocks noGrp="1"/>
          </p:cNvSpPr>
          <p:nvPr>
            <p:ph type="title"/>
          </p:nvPr>
        </p:nvSpPr>
        <p:spPr/>
        <p:txBody>
          <a:bodyPr/>
          <a:lstStyle/>
          <a:p>
            <a:r>
              <a:rPr lang="en-US" dirty="0"/>
              <a:t>What happens next</a:t>
            </a:r>
            <a:endParaRPr lang="en-GB" dirty="0"/>
          </a:p>
        </p:txBody>
      </p:sp>
      <p:sp>
        <p:nvSpPr>
          <p:cNvPr id="3" name="TextBox 2">
            <a:extLst>
              <a:ext uri="{FF2B5EF4-FFF2-40B4-BE49-F238E27FC236}">
                <a16:creationId xmlns:a16="http://schemas.microsoft.com/office/drawing/2014/main" id="{5C3BDBE5-853B-8EA6-7FE3-AA9441F64738}"/>
              </a:ext>
            </a:extLst>
          </p:cNvPr>
          <p:cNvSpPr txBox="1"/>
          <p:nvPr/>
        </p:nvSpPr>
        <p:spPr>
          <a:xfrm>
            <a:off x="1993512" y="2892889"/>
            <a:ext cx="8074123" cy="2923877"/>
          </a:xfrm>
          <a:prstGeom prst="rect">
            <a:avLst/>
          </a:prstGeom>
          <a:noFill/>
        </p:spPr>
        <p:txBody>
          <a:bodyPr wrap="square" rtlCol="0">
            <a:spAutoFit/>
          </a:bodyPr>
          <a:lstStyle/>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400" dirty="0"/>
              <a:t>Take salary exchange documentation </a:t>
            </a:r>
          </a:p>
          <a:p>
            <a:pPr marL="285750" indent="-285750">
              <a:buFont typeface="Arial" panose="020B0604020202020204" pitchFamily="34" charset="0"/>
              <a:buChar char="•"/>
            </a:pPr>
            <a:endParaRPr lang="en-GB" sz="2400" dirty="0"/>
          </a:p>
          <a:p>
            <a:pPr marL="285750" indent="-285750">
              <a:buFont typeface="Arial" panose="020B0604020202020204" pitchFamily="34" charset="0"/>
              <a:buChar char="•"/>
            </a:pPr>
            <a:r>
              <a:rPr lang="en-GB" sz="2400" dirty="0"/>
              <a:t>Return to Sally Hewings, HR Manager by 8 March</a:t>
            </a:r>
          </a:p>
          <a:p>
            <a:endParaRPr lang="en-GB" sz="2400" dirty="0"/>
          </a:p>
          <a:p>
            <a:pPr marL="285750" indent="-285750">
              <a:buFont typeface="Arial" panose="020B0604020202020204" pitchFamily="34" charset="0"/>
              <a:buChar char="•"/>
            </a:pPr>
            <a:r>
              <a:rPr lang="en-GB" sz="2400" dirty="0"/>
              <a:t>April payroll first deduction on salary exchange basis</a:t>
            </a:r>
          </a:p>
          <a:p>
            <a:endParaRPr lang="en-GB" sz="2000" dirty="0"/>
          </a:p>
        </p:txBody>
      </p:sp>
    </p:spTree>
    <p:extLst>
      <p:ext uri="{BB962C8B-B14F-4D97-AF65-F5344CB8AC3E}">
        <p14:creationId xmlns:p14="http://schemas.microsoft.com/office/powerpoint/2010/main" val="1337806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DD68-C5DC-4AD2-B73B-25EC5E4A3157}"/>
              </a:ext>
            </a:extLst>
          </p:cNvPr>
          <p:cNvSpPr>
            <a:spLocks noGrp="1"/>
          </p:cNvSpPr>
          <p:nvPr>
            <p:ph type="title"/>
          </p:nvPr>
        </p:nvSpPr>
        <p:spPr/>
        <p:txBody>
          <a:bodyPr/>
          <a:lstStyle/>
          <a:p>
            <a:r>
              <a:rPr lang="en-US" dirty="0"/>
              <a:t>Useful Links</a:t>
            </a:r>
            <a:endParaRPr lang="en-GB" dirty="0"/>
          </a:p>
        </p:txBody>
      </p:sp>
      <p:sp>
        <p:nvSpPr>
          <p:cNvPr id="4" name="TextBox 3">
            <a:extLst>
              <a:ext uri="{FF2B5EF4-FFF2-40B4-BE49-F238E27FC236}">
                <a16:creationId xmlns:a16="http://schemas.microsoft.com/office/drawing/2014/main" id="{B3EA69BF-83AB-4D0C-97C0-D966F3D4D9B3}"/>
              </a:ext>
            </a:extLst>
          </p:cNvPr>
          <p:cNvSpPr txBox="1"/>
          <p:nvPr/>
        </p:nvSpPr>
        <p:spPr>
          <a:xfrm>
            <a:off x="3796523" y="4324120"/>
            <a:ext cx="4783682" cy="369332"/>
          </a:xfrm>
          <a:prstGeom prst="rect">
            <a:avLst/>
          </a:prstGeom>
          <a:noFill/>
        </p:spPr>
        <p:txBody>
          <a:bodyPr wrap="none" rtlCol="0">
            <a:spAutoFit/>
          </a:bodyPr>
          <a:lstStyle/>
          <a:p>
            <a:r>
              <a:rPr lang="en-GB" dirty="0"/>
              <a:t>https://www.gov.uk/check-state-pension</a:t>
            </a:r>
          </a:p>
        </p:txBody>
      </p:sp>
      <p:pic>
        <p:nvPicPr>
          <p:cNvPr id="6" name="Picture 5" descr="A pen on a piece of paper&#10;&#10;Description automatically generated with medium confidence">
            <a:extLst>
              <a:ext uri="{FF2B5EF4-FFF2-40B4-BE49-F238E27FC236}">
                <a16:creationId xmlns:a16="http://schemas.microsoft.com/office/drawing/2014/main" id="{278B4DB7-F789-4BE2-92D4-BEC6C85DE064}"/>
              </a:ext>
            </a:extLst>
          </p:cNvPr>
          <p:cNvPicPr>
            <a:picLocks noChangeAspect="1"/>
          </p:cNvPicPr>
          <p:nvPr/>
        </p:nvPicPr>
        <p:blipFill>
          <a:blip r:embed="rId2"/>
          <a:stretch>
            <a:fillRect/>
          </a:stretch>
        </p:blipFill>
        <p:spPr>
          <a:xfrm>
            <a:off x="1433201" y="4111988"/>
            <a:ext cx="1328472" cy="685608"/>
          </a:xfrm>
          <a:prstGeom prst="rect">
            <a:avLst/>
          </a:prstGeom>
        </p:spPr>
      </p:pic>
      <p:sp>
        <p:nvSpPr>
          <p:cNvPr id="8" name="TextBox 7">
            <a:extLst>
              <a:ext uri="{FF2B5EF4-FFF2-40B4-BE49-F238E27FC236}">
                <a16:creationId xmlns:a16="http://schemas.microsoft.com/office/drawing/2014/main" id="{763EDC44-D564-4833-847F-5A21BCD99F83}"/>
              </a:ext>
            </a:extLst>
          </p:cNvPr>
          <p:cNvSpPr txBox="1"/>
          <p:nvPr/>
        </p:nvSpPr>
        <p:spPr>
          <a:xfrm>
            <a:off x="3657599" y="2610665"/>
            <a:ext cx="7472220" cy="338554"/>
          </a:xfrm>
          <a:prstGeom prst="rect">
            <a:avLst/>
          </a:prstGeom>
          <a:noFill/>
        </p:spPr>
        <p:txBody>
          <a:bodyPr wrap="square">
            <a:spAutoFit/>
          </a:bodyPr>
          <a:lstStyle/>
          <a:p>
            <a:r>
              <a:rPr lang="en-GB" sz="1600" dirty="0"/>
              <a:t>https://login.pru.co.uk/Login/dialog/customer/Registration/PolicyType</a:t>
            </a:r>
          </a:p>
        </p:txBody>
      </p:sp>
      <p:sp>
        <p:nvSpPr>
          <p:cNvPr id="12" name="TextBox 11">
            <a:extLst>
              <a:ext uri="{FF2B5EF4-FFF2-40B4-BE49-F238E27FC236}">
                <a16:creationId xmlns:a16="http://schemas.microsoft.com/office/drawing/2014/main" id="{9C532CE7-C0E5-4BFD-91A9-0D2EAA789627}"/>
              </a:ext>
            </a:extLst>
          </p:cNvPr>
          <p:cNvSpPr txBox="1"/>
          <p:nvPr/>
        </p:nvSpPr>
        <p:spPr>
          <a:xfrm>
            <a:off x="3704159" y="6041376"/>
            <a:ext cx="6096000" cy="369332"/>
          </a:xfrm>
          <a:prstGeom prst="rect">
            <a:avLst/>
          </a:prstGeom>
          <a:noFill/>
        </p:spPr>
        <p:txBody>
          <a:bodyPr wrap="square">
            <a:spAutoFit/>
          </a:bodyPr>
          <a:lstStyle/>
          <a:p>
            <a:r>
              <a:rPr lang="en-GB" dirty="0"/>
              <a:t>https://www.moneyhelper.org.uk/en</a:t>
            </a:r>
          </a:p>
        </p:txBody>
      </p:sp>
      <p:pic>
        <p:nvPicPr>
          <p:cNvPr id="1026" name="Picture 2" descr="Money Helper — adoor">
            <a:extLst>
              <a:ext uri="{FF2B5EF4-FFF2-40B4-BE49-F238E27FC236}">
                <a16:creationId xmlns:a16="http://schemas.microsoft.com/office/drawing/2014/main" id="{A88049B2-59B6-43B8-88D7-E8EC55D2A7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510" y="5847536"/>
            <a:ext cx="1514535" cy="98417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CDB5EC4-B91F-4BF6-A94A-23835769B962}"/>
              </a:ext>
            </a:extLst>
          </p:cNvPr>
          <p:cNvSpPr txBox="1"/>
          <p:nvPr/>
        </p:nvSpPr>
        <p:spPr>
          <a:xfrm>
            <a:off x="3704159" y="5182748"/>
            <a:ext cx="6096000" cy="369332"/>
          </a:xfrm>
          <a:prstGeom prst="rect">
            <a:avLst/>
          </a:prstGeom>
          <a:noFill/>
        </p:spPr>
        <p:txBody>
          <a:bodyPr wrap="square">
            <a:spAutoFit/>
          </a:bodyPr>
          <a:lstStyle/>
          <a:p>
            <a:r>
              <a:rPr lang="en-GB" dirty="0"/>
              <a:t>https://www.pensiontracingservice.com/</a:t>
            </a:r>
          </a:p>
        </p:txBody>
      </p:sp>
      <p:pic>
        <p:nvPicPr>
          <p:cNvPr id="16" name="Picture 15" descr="A picture containing graphical user interface&#10;&#10;Description automatically generated">
            <a:extLst>
              <a:ext uri="{FF2B5EF4-FFF2-40B4-BE49-F238E27FC236}">
                <a16:creationId xmlns:a16="http://schemas.microsoft.com/office/drawing/2014/main" id="{8A101566-C76A-4203-BD3A-D29BEDB9A128}"/>
              </a:ext>
            </a:extLst>
          </p:cNvPr>
          <p:cNvPicPr>
            <a:picLocks noChangeAspect="1"/>
          </p:cNvPicPr>
          <p:nvPr/>
        </p:nvPicPr>
        <p:blipFill>
          <a:blip r:embed="rId4"/>
          <a:stretch>
            <a:fillRect/>
          </a:stretch>
        </p:blipFill>
        <p:spPr>
          <a:xfrm>
            <a:off x="1154954" y="5035162"/>
            <a:ext cx="2273300" cy="664503"/>
          </a:xfrm>
          <a:prstGeom prst="rect">
            <a:avLst/>
          </a:prstGeom>
        </p:spPr>
      </p:pic>
      <p:pic>
        <p:nvPicPr>
          <p:cNvPr id="9" name="Picture 8">
            <a:extLst>
              <a:ext uri="{FF2B5EF4-FFF2-40B4-BE49-F238E27FC236}">
                <a16:creationId xmlns:a16="http://schemas.microsoft.com/office/drawing/2014/main" id="{ACDD7E83-E0C6-5FB1-8A5C-15D079F635FD}"/>
              </a:ext>
            </a:extLst>
          </p:cNvPr>
          <p:cNvPicPr>
            <a:picLocks noChangeAspect="1"/>
          </p:cNvPicPr>
          <p:nvPr/>
        </p:nvPicPr>
        <p:blipFill>
          <a:blip r:embed="rId5"/>
          <a:stretch>
            <a:fillRect/>
          </a:stretch>
        </p:blipFill>
        <p:spPr>
          <a:xfrm>
            <a:off x="1344091" y="2370848"/>
            <a:ext cx="1749788" cy="777684"/>
          </a:xfrm>
          <a:prstGeom prst="rect">
            <a:avLst/>
          </a:prstGeom>
        </p:spPr>
      </p:pic>
      <p:sp>
        <p:nvSpPr>
          <p:cNvPr id="5" name="TextBox 4">
            <a:extLst>
              <a:ext uri="{FF2B5EF4-FFF2-40B4-BE49-F238E27FC236}">
                <a16:creationId xmlns:a16="http://schemas.microsoft.com/office/drawing/2014/main" id="{5D882E8E-292B-D9F5-7A94-156D6360B706}"/>
              </a:ext>
            </a:extLst>
          </p:cNvPr>
          <p:cNvSpPr txBox="1"/>
          <p:nvPr/>
        </p:nvSpPr>
        <p:spPr>
          <a:xfrm>
            <a:off x="3704159" y="3351914"/>
            <a:ext cx="6096000" cy="369332"/>
          </a:xfrm>
          <a:prstGeom prst="rect">
            <a:avLst/>
          </a:prstGeom>
          <a:noFill/>
        </p:spPr>
        <p:txBody>
          <a:bodyPr wrap="square">
            <a:spAutoFit/>
          </a:bodyPr>
          <a:lstStyle/>
          <a:p>
            <a:r>
              <a:rPr lang="en-GB" dirty="0"/>
              <a:t>https://www.uss.co.uk/register-for-my-uss</a:t>
            </a:r>
          </a:p>
        </p:txBody>
      </p:sp>
      <p:pic>
        <p:nvPicPr>
          <p:cNvPr id="7" name="Picture 6">
            <a:extLst>
              <a:ext uri="{FF2B5EF4-FFF2-40B4-BE49-F238E27FC236}">
                <a16:creationId xmlns:a16="http://schemas.microsoft.com/office/drawing/2014/main" id="{4FBF7A51-0000-E628-A6E2-CB503C11738F}"/>
              </a:ext>
            </a:extLst>
          </p:cNvPr>
          <p:cNvPicPr>
            <a:picLocks noChangeAspect="1"/>
          </p:cNvPicPr>
          <p:nvPr/>
        </p:nvPicPr>
        <p:blipFill>
          <a:blip r:embed="rId6"/>
          <a:stretch>
            <a:fillRect/>
          </a:stretch>
        </p:blipFill>
        <p:spPr>
          <a:xfrm>
            <a:off x="1278967" y="3335374"/>
            <a:ext cx="2095589" cy="570382"/>
          </a:xfrm>
          <a:prstGeom prst="rect">
            <a:avLst/>
          </a:prstGeom>
        </p:spPr>
      </p:pic>
    </p:spTree>
    <p:extLst>
      <p:ext uri="{BB962C8B-B14F-4D97-AF65-F5344CB8AC3E}">
        <p14:creationId xmlns:p14="http://schemas.microsoft.com/office/powerpoint/2010/main" val="24918413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D81EF999-A884-4768-A0F6-4A5244B24ED1}"/>
              </a:ext>
              <a:ext uri="{C183D7F6-B498-43B3-948B-1728B52AA6E4}">
                <adec:decorative xmlns="" xmlns:adec="http://schemas.microsoft.com/office/drawing/2017/decorative" val="1"/>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81" r="81"/>
          <a:stretch/>
        </p:blipFill>
        <p:spPr/>
      </p:pic>
      <p:pic>
        <p:nvPicPr>
          <p:cNvPr id="16" name="Picture Placeholder 11">
            <a:extLst>
              <a:ext uri="{FF2B5EF4-FFF2-40B4-BE49-F238E27FC236}">
                <a16:creationId xmlns:a16="http://schemas.microsoft.com/office/drawing/2014/main" id="{F0C1B8B8-F1A3-42A5-8865-E0498306BCB7}"/>
              </a:ext>
              <a:ext uri="{C183D7F6-B498-43B3-948B-1728B52AA6E4}">
                <adec:decorative xmlns="" xmlns:adec="http://schemas.microsoft.com/office/drawing/2017/decorative" val="1"/>
              </a:ext>
            </a:extLst>
          </p:cNvPr>
          <p:cNvPicPr>
            <a:picLocks noGrp="1" noChangeAspect="1"/>
          </p:cNvPicPr>
          <p:nvPr>
            <p:ph type="pic" sz="quarter" idx="11"/>
          </p:nvPr>
        </p:nvPicPr>
        <p:blipFill>
          <a:blip r:embed="rId3" cstate="email">
            <a:extLst>
              <a:ext uri="{28A0092B-C50C-407E-A947-70E740481C1C}">
                <a14:useLocalDpi xmlns:a14="http://schemas.microsoft.com/office/drawing/2010/main"/>
              </a:ext>
            </a:extLst>
          </a:blip>
          <a:srcRect l="78" r="78"/>
          <a:stretch>
            <a:fillRect/>
          </a:stretch>
        </p:blipFill>
        <p:spPr/>
      </p:pic>
      <p:pic>
        <p:nvPicPr>
          <p:cNvPr id="36" name="Picture Placeholder 35">
            <a:extLst>
              <a:ext uri="{FF2B5EF4-FFF2-40B4-BE49-F238E27FC236}">
                <a16:creationId xmlns:a16="http://schemas.microsoft.com/office/drawing/2014/main" id="{6CBE990D-619E-4EC3-8E3B-3235FF40870D}"/>
              </a:ext>
              <a:ext uri="{C183D7F6-B498-43B3-948B-1728B52AA6E4}">
                <adec:decorative xmlns="" xmlns:adec="http://schemas.microsoft.com/office/drawing/2017/decorative" val="1"/>
              </a:ext>
            </a:extLst>
          </p:cNvPr>
          <p:cNvPicPr>
            <a:picLocks noGrp="1" noChangeAspect="1"/>
          </p:cNvPicPr>
          <p:nvPr>
            <p:ph type="pic" sz="quarter" idx="12"/>
          </p:nvPr>
        </p:nvPicPr>
        <p:blipFill rotWithShape="1">
          <a:blip r:embed="rId4" cstate="email">
            <a:extLst>
              <a:ext uri="{28A0092B-C50C-407E-A947-70E740481C1C}">
                <a14:useLocalDpi xmlns:a14="http://schemas.microsoft.com/office/drawing/2010/main"/>
              </a:ext>
            </a:extLst>
          </a:blip>
          <a:srcRect t="91" b="91"/>
          <a:stretch/>
        </p:blipFill>
        <p:spPr/>
      </p:pic>
      <p:pic>
        <p:nvPicPr>
          <p:cNvPr id="45" name="Picture Placeholder 13" descr="3 ladies in discussion" title="Decorative">
            <a:extLst>
              <a:ext uri="{FF2B5EF4-FFF2-40B4-BE49-F238E27FC236}">
                <a16:creationId xmlns:a16="http://schemas.microsoft.com/office/drawing/2014/main" id="{15E558B1-9F51-4146-A449-BF38892A8453}"/>
              </a:ext>
              <a:ext uri="{C183D7F6-B498-43B3-948B-1728B52AA6E4}">
                <adec:decorative xmlns="" xmlns:adec="http://schemas.microsoft.com/office/drawing/2017/decorative" val="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t="36" b="36"/>
          <a:stretch>
            <a:fillRect/>
          </a:stretch>
        </p:blipFill>
        <p:spPr/>
      </p:pic>
      <p:pic>
        <p:nvPicPr>
          <p:cNvPr id="13" name="Picture Placeholder 5">
            <a:extLst>
              <a:ext uri="{FF2B5EF4-FFF2-40B4-BE49-F238E27FC236}">
                <a16:creationId xmlns:a16="http://schemas.microsoft.com/office/drawing/2014/main" id="{C1F0D4FA-A491-4D35-84B8-333978500F59}"/>
              </a:ext>
              <a:ext uri="{C183D7F6-B498-43B3-948B-1728B52AA6E4}">
                <adec:decorative xmlns="" xmlns:adec="http://schemas.microsoft.com/office/drawing/2017/decorative" val="1"/>
              </a:ext>
            </a:extLst>
          </p:cNvPr>
          <p:cNvPicPr>
            <a:picLocks noGrp="1" noChangeAspect="1"/>
          </p:cNvPicPr>
          <p:nvPr>
            <p:ph type="pic" sz="quarter" idx="14"/>
          </p:nvPr>
        </p:nvPicPr>
        <p:blipFill rotWithShape="1">
          <a:blip r:embed="rId6" cstate="email">
            <a:extLst>
              <a:ext uri="{28A0092B-C50C-407E-A947-70E740481C1C}">
                <a14:useLocalDpi xmlns:a14="http://schemas.microsoft.com/office/drawing/2010/main"/>
              </a:ext>
            </a:extLst>
          </a:blip>
          <a:srcRect t="76" b="76"/>
          <a:stretch/>
        </p:blipFill>
        <p:spPr/>
      </p:pic>
      <p:pic>
        <p:nvPicPr>
          <p:cNvPr id="15" name="Picture Placeholder 14" descr="two ladies talking" title="Decorative">
            <a:extLst>
              <a:ext uri="{FF2B5EF4-FFF2-40B4-BE49-F238E27FC236}">
                <a16:creationId xmlns:a16="http://schemas.microsoft.com/office/drawing/2014/main" id="{6E7929E0-03DA-4DB9-A1CD-6B898CCC0F9E}"/>
              </a:ext>
            </a:extLst>
          </p:cNvPr>
          <p:cNvPicPr>
            <a:picLocks noGrp="1" noChangeAspect="1"/>
          </p:cNvPicPr>
          <p:nvPr>
            <p:ph type="pic" sz="quarter" idx="15"/>
          </p:nvPr>
        </p:nvPicPr>
        <p:blipFill rotWithShape="1">
          <a:blip r:embed="rId7" cstate="email">
            <a:extLst>
              <a:ext uri="{28A0092B-C50C-407E-A947-70E740481C1C}">
                <a14:useLocalDpi xmlns:a14="http://schemas.microsoft.com/office/drawing/2010/main"/>
              </a:ext>
            </a:extLst>
          </a:blip>
          <a:srcRect t="301" b="301"/>
          <a:stretch/>
        </p:blipFill>
        <p:spPr/>
      </p:pic>
      <p:sp>
        <p:nvSpPr>
          <p:cNvPr id="54" name="Title 53" hidden="1">
            <a:extLst>
              <a:ext uri="{FF2B5EF4-FFF2-40B4-BE49-F238E27FC236}">
                <a16:creationId xmlns:a16="http://schemas.microsoft.com/office/drawing/2014/main" id="{4C6A162B-A7A0-49BC-B7CB-0A66DC41715E}"/>
              </a:ext>
            </a:extLst>
          </p:cNvPr>
          <p:cNvSpPr>
            <a:spLocks noGrp="1"/>
          </p:cNvSpPr>
          <p:nvPr>
            <p:ph type="title" idx="4294967295"/>
          </p:nvPr>
        </p:nvSpPr>
        <p:spPr>
          <a:xfrm>
            <a:off x="0" y="-571500"/>
            <a:ext cx="10515600" cy="555625"/>
          </a:xfrm>
        </p:spPr>
        <p:txBody>
          <a:bodyPr>
            <a:normAutofit/>
          </a:bodyPr>
          <a:lstStyle/>
          <a:p>
            <a:r>
              <a:rPr lang="en-US" sz="2000" dirty="0">
                <a:solidFill>
                  <a:schemeClr val="bg1">
                    <a:lumMod val="85000"/>
                  </a:schemeClr>
                </a:solidFill>
              </a:rPr>
              <a:t>Photo Collage</a:t>
            </a:r>
          </a:p>
        </p:txBody>
      </p:sp>
      <p:sp>
        <p:nvSpPr>
          <p:cNvPr id="2" name="TextBox 1">
            <a:extLst>
              <a:ext uri="{FF2B5EF4-FFF2-40B4-BE49-F238E27FC236}">
                <a16:creationId xmlns:a16="http://schemas.microsoft.com/office/drawing/2014/main" id="{C924056F-65D6-4D59-87D5-275082814FC6}"/>
              </a:ext>
            </a:extLst>
          </p:cNvPr>
          <p:cNvSpPr txBox="1"/>
          <p:nvPr/>
        </p:nvSpPr>
        <p:spPr>
          <a:xfrm>
            <a:off x="406400" y="147782"/>
            <a:ext cx="2447635" cy="646331"/>
          </a:xfrm>
          <a:prstGeom prst="rect">
            <a:avLst/>
          </a:prstGeom>
          <a:noFill/>
        </p:spPr>
        <p:txBody>
          <a:bodyPr wrap="square" rtlCol="0">
            <a:spAutoFit/>
          </a:bodyPr>
          <a:lstStyle/>
          <a:p>
            <a:pPr algn="ctr"/>
            <a:r>
              <a:rPr lang="en-US" b="1" dirty="0">
                <a:solidFill>
                  <a:schemeClr val="bg1"/>
                </a:solidFill>
              </a:rPr>
              <a:t>Get a State pension forecast</a:t>
            </a:r>
            <a:endParaRPr lang="en-GB" b="1" dirty="0">
              <a:solidFill>
                <a:schemeClr val="bg1"/>
              </a:solidFill>
            </a:endParaRPr>
          </a:p>
        </p:txBody>
      </p:sp>
      <p:sp>
        <p:nvSpPr>
          <p:cNvPr id="3" name="TextBox 2">
            <a:extLst>
              <a:ext uri="{FF2B5EF4-FFF2-40B4-BE49-F238E27FC236}">
                <a16:creationId xmlns:a16="http://schemas.microsoft.com/office/drawing/2014/main" id="{C3A79227-2AE9-4251-A017-E54B41A64234}"/>
              </a:ext>
            </a:extLst>
          </p:cNvPr>
          <p:cNvSpPr txBox="1"/>
          <p:nvPr/>
        </p:nvSpPr>
        <p:spPr>
          <a:xfrm>
            <a:off x="3301156" y="3557884"/>
            <a:ext cx="2604654" cy="646331"/>
          </a:xfrm>
          <a:prstGeom prst="rect">
            <a:avLst/>
          </a:prstGeom>
          <a:noFill/>
        </p:spPr>
        <p:txBody>
          <a:bodyPr wrap="square" rtlCol="0">
            <a:spAutoFit/>
          </a:bodyPr>
          <a:lstStyle/>
          <a:p>
            <a:pPr algn="ctr"/>
            <a:r>
              <a:rPr lang="en-US" b="1" dirty="0">
                <a:solidFill>
                  <a:schemeClr val="bg1"/>
                </a:solidFill>
              </a:rPr>
              <a:t>Sign up for </a:t>
            </a:r>
          </a:p>
          <a:p>
            <a:pPr algn="ctr"/>
            <a:r>
              <a:rPr lang="en-US" b="1" dirty="0">
                <a:solidFill>
                  <a:schemeClr val="bg1"/>
                </a:solidFill>
              </a:rPr>
              <a:t>salary exchange</a:t>
            </a:r>
            <a:endParaRPr lang="en-GB" b="1" dirty="0">
              <a:solidFill>
                <a:schemeClr val="bg1"/>
              </a:solidFill>
            </a:endParaRPr>
          </a:p>
        </p:txBody>
      </p:sp>
      <p:sp>
        <p:nvSpPr>
          <p:cNvPr id="4" name="TextBox 3">
            <a:extLst>
              <a:ext uri="{FF2B5EF4-FFF2-40B4-BE49-F238E27FC236}">
                <a16:creationId xmlns:a16="http://schemas.microsoft.com/office/drawing/2014/main" id="{4883996A-4C2B-4927-9EEE-04DC079F6F3C}"/>
              </a:ext>
            </a:extLst>
          </p:cNvPr>
          <p:cNvSpPr txBox="1"/>
          <p:nvPr/>
        </p:nvSpPr>
        <p:spPr>
          <a:xfrm>
            <a:off x="6130863" y="569337"/>
            <a:ext cx="2911615" cy="646331"/>
          </a:xfrm>
          <a:prstGeom prst="rect">
            <a:avLst/>
          </a:prstGeom>
          <a:noFill/>
        </p:spPr>
        <p:txBody>
          <a:bodyPr wrap="square" rtlCol="0">
            <a:spAutoFit/>
          </a:bodyPr>
          <a:lstStyle/>
          <a:p>
            <a:pPr algn="ctr"/>
            <a:r>
              <a:rPr lang="en-US" b="1" dirty="0">
                <a:solidFill>
                  <a:schemeClr val="bg1"/>
                </a:solidFill>
              </a:rPr>
              <a:t>Register online with </a:t>
            </a:r>
          </a:p>
          <a:p>
            <a:pPr algn="ctr"/>
            <a:r>
              <a:rPr lang="en-US" b="1" dirty="0">
                <a:solidFill>
                  <a:schemeClr val="bg1"/>
                </a:solidFill>
              </a:rPr>
              <a:t>your pension</a:t>
            </a:r>
            <a:endParaRPr lang="en-GB" dirty="0"/>
          </a:p>
        </p:txBody>
      </p:sp>
      <p:sp>
        <p:nvSpPr>
          <p:cNvPr id="5" name="TextBox 4">
            <a:extLst>
              <a:ext uri="{FF2B5EF4-FFF2-40B4-BE49-F238E27FC236}">
                <a16:creationId xmlns:a16="http://schemas.microsoft.com/office/drawing/2014/main" id="{C1EDD199-C8D3-4903-9780-6E27380594F7}"/>
              </a:ext>
            </a:extLst>
          </p:cNvPr>
          <p:cNvSpPr txBox="1"/>
          <p:nvPr/>
        </p:nvSpPr>
        <p:spPr>
          <a:xfrm>
            <a:off x="9615054" y="5260541"/>
            <a:ext cx="2041237" cy="923330"/>
          </a:xfrm>
          <a:prstGeom prst="rect">
            <a:avLst/>
          </a:prstGeom>
          <a:noFill/>
        </p:spPr>
        <p:txBody>
          <a:bodyPr wrap="square" rtlCol="0">
            <a:spAutoFit/>
          </a:bodyPr>
          <a:lstStyle/>
          <a:p>
            <a:pPr algn="ctr"/>
            <a:r>
              <a:rPr lang="en-US" b="1" dirty="0">
                <a:solidFill>
                  <a:schemeClr val="bg1"/>
                </a:solidFill>
              </a:rPr>
              <a:t>Pretend you are 55 and pick a pathway</a:t>
            </a:r>
            <a:endParaRPr lang="en-GB" b="1" dirty="0">
              <a:solidFill>
                <a:schemeClr val="bg1"/>
              </a:solidFill>
            </a:endParaRPr>
          </a:p>
        </p:txBody>
      </p:sp>
    </p:spTree>
    <p:extLst>
      <p:ext uri="{BB962C8B-B14F-4D97-AF65-F5344CB8AC3E}">
        <p14:creationId xmlns:p14="http://schemas.microsoft.com/office/powerpoint/2010/main" val="1250005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l="51" r="51"/>
          <a:stretch>
            <a:fillRect/>
          </a:stretch>
        </p:blipFill>
        <p:spPr/>
      </p:pic>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noFill/>
        </p:spPr>
        <p:txBody>
          <a:bodyPr/>
          <a:lstStyle/>
          <a:p>
            <a:pPr algn="ctr"/>
            <a:r>
              <a:rPr lang="en-US" dirty="0"/>
              <a:t>Questions</a:t>
            </a:r>
          </a:p>
        </p:txBody>
      </p:sp>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t="8" b="8"/>
          <a:stretch>
            <a:fillRect/>
          </a:stretch>
        </p:blipFill>
        <p:spPr/>
      </p:pic>
      <p:sp>
        <p:nvSpPr>
          <p:cNvPr id="2" name="TextBox 1">
            <a:extLst>
              <a:ext uri="{FF2B5EF4-FFF2-40B4-BE49-F238E27FC236}">
                <a16:creationId xmlns:a16="http://schemas.microsoft.com/office/drawing/2014/main" id="{8D5409AF-3C43-C4E6-B3AF-3DA8F832F9E0}"/>
              </a:ext>
            </a:extLst>
          </p:cNvPr>
          <p:cNvSpPr txBox="1"/>
          <p:nvPr/>
        </p:nvSpPr>
        <p:spPr>
          <a:xfrm flipH="1">
            <a:off x="4036289" y="4793934"/>
            <a:ext cx="3995153" cy="1569660"/>
          </a:xfrm>
          <a:prstGeom prst="rect">
            <a:avLst/>
          </a:prstGeom>
          <a:noFill/>
        </p:spPr>
        <p:txBody>
          <a:bodyPr wrap="square" rtlCol="0">
            <a:spAutoFit/>
          </a:bodyPr>
          <a:lstStyle/>
          <a:p>
            <a:pPr algn="ctr"/>
            <a:endParaRPr lang="en-US" sz="1600" dirty="0">
              <a:solidFill>
                <a:schemeClr val="bg1"/>
              </a:solidFill>
              <a:hlinkClick r:id="rId4">
                <a:extLst>
                  <a:ext uri="{A12FA001-AC4F-418D-AE19-62706E023703}">
                    <ahyp:hlinkClr xmlns="" xmlns:ahyp="http://schemas.microsoft.com/office/drawing/2018/hyperlinkcolor" val="tx"/>
                  </a:ext>
                </a:extLst>
              </a:hlinkClick>
            </a:endParaRPr>
          </a:p>
          <a:p>
            <a:pPr algn="ctr"/>
            <a:r>
              <a:rPr lang="en-US" sz="1600" dirty="0">
                <a:solidFill>
                  <a:schemeClr val="bg1"/>
                </a:solidFill>
                <a:hlinkClick r:id="rId4">
                  <a:extLst>
                    <a:ext uri="{A12FA001-AC4F-418D-AE19-62706E023703}">
                      <ahyp:hlinkClr xmlns="" xmlns:ahyp="http://schemas.microsoft.com/office/drawing/2018/hyperlinkcolor" val="tx"/>
                    </a:ext>
                  </a:extLst>
                </a:hlinkClick>
              </a:rPr>
              <a:t>Glen Campbell</a:t>
            </a:r>
          </a:p>
          <a:p>
            <a:pPr algn="ctr"/>
            <a:endParaRPr lang="en-US" sz="1600" dirty="0">
              <a:solidFill>
                <a:schemeClr val="bg1"/>
              </a:solidFill>
              <a:hlinkClick r:id="rId4">
                <a:extLst>
                  <a:ext uri="{A12FA001-AC4F-418D-AE19-62706E023703}">
                    <ahyp:hlinkClr xmlns="" xmlns:ahyp="http://schemas.microsoft.com/office/drawing/2018/hyperlinkcolor" val="tx"/>
                  </a:ext>
                </a:extLst>
              </a:hlinkClick>
            </a:endParaRPr>
          </a:p>
          <a:p>
            <a:pPr algn="ctr"/>
            <a:r>
              <a:rPr lang="en-US" sz="1600" dirty="0">
                <a:solidFill>
                  <a:schemeClr val="bg1"/>
                </a:solidFill>
                <a:hlinkClick r:id="rId4">
                  <a:extLst>
                    <a:ext uri="{A12FA001-AC4F-418D-AE19-62706E023703}">
                      <ahyp:hlinkClr xmlns="" xmlns:ahyp="http://schemas.microsoft.com/office/drawing/2018/hyperlinkcolor" val="tx"/>
                    </a:ext>
                  </a:extLst>
                </a:hlinkClick>
              </a:rPr>
              <a:t>gcampbell@dartingtonbenefits.com</a:t>
            </a:r>
            <a:endParaRPr lang="en-US" sz="1600" dirty="0">
              <a:solidFill>
                <a:schemeClr val="bg1"/>
              </a:solidFill>
            </a:endParaRPr>
          </a:p>
          <a:p>
            <a:pPr algn="ctr"/>
            <a:endParaRPr lang="en-US" sz="1600" dirty="0">
              <a:solidFill>
                <a:schemeClr val="bg1"/>
              </a:solidFill>
            </a:endParaRPr>
          </a:p>
          <a:p>
            <a:pPr algn="ctr"/>
            <a:r>
              <a:rPr lang="en-US" sz="1600" dirty="0">
                <a:solidFill>
                  <a:schemeClr val="bg1"/>
                </a:solidFill>
              </a:rPr>
              <a:t>07720 287983</a:t>
            </a:r>
            <a:endParaRPr lang="en-GB" sz="1600" dirty="0">
              <a:solidFill>
                <a:schemeClr val="bg1"/>
              </a:solidFill>
            </a:endParaRPr>
          </a:p>
        </p:txBody>
      </p:sp>
      <p:sp>
        <p:nvSpPr>
          <p:cNvPr id="3" name="TextBox 2">
            <a:extLst>
              <a:ext uri="{FF2B5EF4-FFF2-40B4-BE49-F238E27FC236}">
                <a16:creationId xmlns:a16="http://schemas.microsoft.com/office/drawing/2014/main" id="{1BE8307A-940C-9A24-05F2-0FA9D752DBA4}"/>
              </a:ext>
            </a:extLst>
          </p:cNvPr>
          <p:cNvSpPr txBox="1"/>
          <p:nvPr/>
        </p:nvSpPr>
        <p:spPr>
          <a:xfrm flipH="1">
            <a:off x="4036290" y="2921376"/>
            <a:ext cx="3995153" cy="1354217"/>
          </a:xfrm>
          <a:prstGeom prst="rect">
            <a:avLst/>
          </a:prstGeom>
          <a:noFill/>
        </p:spPr>
        <p:txBody>
          <a:bodyPr wrap="square" rtlCol="0">
            <a:spAutoFit/>
          </a:bodyPr>
          <a:lstStyle/>
          <a:p>
            <a:pPr algn="ctr"/>
            <a:r>
              <a:rPr lang="en-US" sz="1600" dirty="0">
                <a:solidFill>
                  <a:schemeClr val="bg1"/>
                </a:solidFill>
              </a:rPr>
              <a:t>Sally Hewings</a:t>
            </a:r>
          </a:p>
          <a:p>
            <a:pPr algn="ctr"/>
            <a:endParaRPr lang="en-US" sz="1600" dirty="0">
              <a:solidFill>
                <a:schemeClr val="bg1"/>
              </a:solidFill>
            </a:endParaRPr>
          </a:p>
          <a:p>
            <a:pPr algn="ctr"/>
            <a:r>
              <a:rPr lang="en-US" sz="1600" dirty="0">
                <a:solidFill>
                  <a:schemeClr val="bg1"/>
                </a:solidFill>
              </a:rPr>
              <a:t> </a:t>
            </a:r>
            <a:r>
              <a:rPr lang="en-US" sz="1600" dirty="0">
                <a:solidFill>
                  <a:schemeClr val="bg1"/>
                </a:solidFill>
                <a:hlinkClick r:id="rId5">
                  <a:extLst>
                    <a:ext uri="{A12FA001-AC4F-418D-AE19-62706E023703}">
                      <ahyp:hlinkClr xmlns="" xmlns:ahyp="http://schemas.microsoft.com/office/drawing/2018/hyperlinkcolor" val="tx"/>
                    </a:ext>
                  </a:extLst>
                </a:hlinkClick>
              </a:rPr>
              <a:t>sh435@clare.cam.ac.uk</a:t>
            </a:r>
            <a:endParaRPr lang="en-US" sz="1600" dirty="0">
              <a:solidFill>
                <a:schemeClr val="bg1"/>
              </a:solidFill>
            </a:endParaRPr>
          </a:p>
          <a:p>
            <a:pPr algn="ctr"/>
            <a:endParaRPr lang="en-US" sz="1600" dirty="0">
              <a:solidFill>
                <a:schemeClr val="bg1"/>
              </a:solidFill>
            </a:endParaRPr>
          </a:p>
          <a:p>
            <a:pPr algn="ctr"/>
            <a:r>
              <a:rPr lang="en-GB" sz="1600" dirty="0">
                <a:solidFill>
                  <a:schemeClr val="bg1"/>
                </a:solidFill>
                <a:effectLst/>
                <a:latin typeface="+mj-lt"/>
                <a:ea typeface="Calibri" panose="020F0502020204030204" pitchFamily="34" charset="0"/>
              </a:rPr>
              <a:t>01223 333222</a:t>
            </a:r>
            <a:endParaRPr lang="en-GB" sz="1600" dirty="0">
              <a:solidFill>
                <a:schemeClr val="bg1"/>
              </a:solidFill>
              <a:latin typeface="+mj-lt"/>
            </a:endParaRPr>
          </a:p>
        </p:txBody>
      </p:sp>
    </p:spTree>
    <p:extLst>
      <p:ext uri="{BB962C8B-B14F-4D97-AF65-F5344CB8AC3E}">
        <p14:creationId xmlns:p14="http://schemas.microsoft.com/office/powerpoint/2010/main" val="80987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52B5B"/>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EC68AF0A-D6AC-44E0-90FC-DAE12BB4783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920" y="804334"/>
            <a:ext cx="10550161" cy="5102266"/>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9">
            <a:extLst>
              <a:ext uri="{FF2B5EF4-FFF2-40B4-BE49-F238E27FC236}">
                <a16:creationId xmlns:a16="http://schemas.microsoft.com/office/drawing/2014/main" id="{0691CB35-CBDC-44BB-880D-00A544D5A8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968883"/>
            <a:ext cx="10222992" cy="477316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ogo, company name&#10;&#10;Description automatically generated">
            <a:extLst>
              <a:ext uri="{FF2B5EF4-FFF2-40B4-BE49-F238E27FC236}">
                <a16:creationId xmlns:a16="http://schemas.microsoft.com/office/drawing/2014/main" id="{3898AB2B-F8BB-4351-A77D-3FE101B086EB}"/>
              </a:ext>
            </a:extLst>
          </p:cNvPr>
          <p:cNvPicPr>
            <a:picLocks noChangeAspect="1"/>
          </p:cNvPicPr>
          <p:nvPr/>
        </p:nvPicPr>
        <p:blipFill rotWithShape="1">
          <a:blip r:embed="rId2"/>
          <a:srcRect l="981" r="1058" b="-1"/>
          <a:stretch/>
        </p:blipFill>
        <p:spPr>
          <a:xfrm>
            <a:off x="1304544" y="1288923"/>
            <a:ext cx="9582912" cy="4133088"/>
          </a:xfrm>
          <a:prstGeom prst="rect">
            <a:avLst/>
          </a:prstGeom>
        </p:spPr>
      </p:pic>
    </p:spTree>
    <p:extLst>
      <p:ext uri="{BB962C8B-B14F-4D97-AF65-F5344CB8AC3E}">
        <p14:creationId xmlns:p14="http://schemas.microsoft.com/office/powerpoint/2010/main" val="3920335961"/>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7DD68-C5DC-4AD2-B73B-25EC5E4A3157}"/>
              </a:ext>
            </a:extLst>
          </p:cNvPr>
          <p:cNvSpPr>
            <a:spLocks noGrp="1"/>
          </p:cNvSpPr>
          <p:nvPr>
            <p:ph type="title"/>
          </p:nvPr>
        </p:nvSpPr>
        <p:spPr/>
        <p:txBody>
          <a:bodyPr/>
          <a:lstStyle/>
          <a:p>
            <a:r>
              <a:rPr lang="en-US" dirty="0"/>
              <a:t>Regulatory Statement</a:t>
            </a:r>
            <a:endParaRPr lang="en-GB" dirty="0"/>
          </a:p>
        </p:txBody>
      </p:sp>
      <p:sp>
        <p:nvSpPr>
          <p:cNvPr id="3" name="TextBox 2">
            <a:extLst>
              <a:ext uri="{FF2B5EF4-FFF2-40B4-BE49-F238E27FC236}">
                <a16:creationId xmlns:a16="http://schemas.microsoft.com/office/drawing/2014/main" id="{48176E05-3CC4-4140-820C-EA1BEAF131A4}"/>
              </a:ext>
            </a:extLst>
          </p:cNvPr>
          <p:cNvSpPr txBox="1"/>
          <p:nvPr/>
        </p:nvSpPr>
        <p:spPr>
          <a:xfrm>
            <a:off x="1991136" y="3120465"/>
            <a:ext cx="8907236" cy="3139321"/>
          </a:xfrm>
          <a:prstGeom prst="rect">
            <a:avLst/>
          </a:prstGeom>
          <a:noFill/>
        </p:spPr>
        <p:txBody>
          <a:bodyPr wrap="square" rtlCol="0">
            <a:spAutoFit/>
          </a:bodyPr>
          <a:lstStyle/>
          <a:p>
            <a:r>
              <a:rPr lang="en-US" dirty="0"/>
              <a:t>The information contained within this presentation does not constitute financial advice</a:t>
            </a:r>
          </a:p>
          <a:p>
            <a:endParaRPr lang="en-US" dirty="0"/>
          </a:p>
          <a:p>
            <a:r>
              <a:rPr lang="en-GB" dirty="0"/>
              <a:t>The information provided is based on our understanding of current law and taxation as at February 2023</a:t>
            </a:r>
          </a:p>
          <a:p>
            <a:endParaRPr lang="en-GB" dirty="0"/>
          </a:p>
          <a:p>
            <a:r>
              <a:rPr lang="en-GB" dirty="0"/>
              <a:t>HMRC policy, practice and legislation may change in the future</a:t>
            </a:r>
          </a:p>
          <a:p>
            <a:endParaRPr lang="en-GB" dirty="0"/>
          </a:p>
          <a:p>
            <a:r>
              <a:rPr lang="en-GB" dirty="0" err="1"/>
              <a:t>Dartington</a:t>
            </a:r>
            <a:r>
              <a:rPr lang="en-GB" dirty="0"/>
              <a:t> Employee Benefits is a trading style of </a:t>
            </a:r>
            <a:r>
              <a:rPr lang="en-GB" dirty="0" err="1"/>
              <a:t>Dartington</a:t>
            </a:r>
            <a:r>
              <a:rPr lang="en-GB" dirty="0"/>
              <a:t> Wealth Management Ltd and is authorised and regulated by the Financial Conduct Authority</a:t>
            </a:r>
          </a:p>
        </p:txBody>
      </p:sp>
    </p:spTree>
    <p:extLst>
      <p:ext uri="{BB962C8B-B14F-4D97-AF65-F5344CB8AC3E}">
        <p14:creationId xmlns:p14="http://schemas.microsoft.com/office/powerpoint/2010/main" val="403051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2000" dirty="0"/>
              <a:t>	</a:t>
            </a:r>
          </a:p>
          <a:p>
            <a:r>
              <a:rPr lang="en-US" sz="2000" dirty="0"/>
              <a:t>	Managed by Prudential</a:t>
            </a:r>
          </a:p>
          <a:p>
            <a:r>
              <a:rPr lang="en-US" sz="2000" dirty="0"/>
              <a:t>	Part of the M&amp;G plc with assets of 	£370bn </a:t>
            </a:r>
          </a:p>
          <a:p>
            <a:r>
              <a:rPr lang="en-US" sz="2000" dirty="0"/>
              <a:t>	Annual charge of 0.50% </a:t>
            </a:r>
          </a:p>
          <a:p>
            <a:r>
              <a:rPr lang="en-US" sz="2000" dirty="0"/>
              <a:t>	No charges for transfer or payout on 	death</a:t>
            </a:r>
          </a:p>
          <a:p>
            <a:r>
              <a:rPr lang="en-US" sz="2000" dirty="0"/>
              <a:t>	Over 40 funds to choose from</a:t>
            </a:r>
          </a:p>
          <a:p>
            <a:endParaRPr lang="en-US" dirty="0"/>
          </a:p>
          <a:p>
            <a:endParaRPr lang="en-US" dirty="0"/>
          </a:p>
          <a:p>
            <a:endParaRPr lang="en-US" dirty="0"/>
          </a:p>
          <a:p>
            <a:endParaRPr lang="en-US"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solidFill>
                  <a:srgbClr val="B31166"/>
                </a:solidFill>
              </a:rPr>
              <a:t>Workplace Pension</a:t>
            </a:r>
          </a:p>
        </p:txBody>
      </p:sp>
      <p:pic>
        <p:nvPicPr>
          <p:cNvPr id="7" name="Picture Placeholder 6" descr="Coworkers discussing at conference table"/>
          <p:cNvPicPr>
            <a:picLocks noGrp="1" noChangeAspect="1"/>
          </p:cNvPicPr>
          <p:nvPr>
            <p:ph type="pic" sz="quarter" idx="10"/>
          </p:nvPr>
        </p:nvPicPr>
        <p:blipFill>
          <a:blip r:embed="rId2"/>
          <a:srcRect l="14370" r="14370"/>
          <a:stretch/>
        </p:blipFill>
        <p:spPr>
          <a:xfrm>
            <a:off x="971836" y="1"/>
            <a:ext cx="3523423" cy="3206186"/>
          </a:xfrm>
        </p:spPr>
      </p:pic>
      <p:pic>
        <p:nvPicPr>
          <p:cNvPr id="9" name="Picture 8">
            <a:extLst>
              <a:ext uri="{FF2B5EF4-FFF2-40B4-BE49-F238E27FC236}">
                <a16:creationId xmlns:a16="http://schemas.microsoft.com/office/drawing/2014/main" id="{82C5EAD5-599B-E0DF-534A-5E6C76283085}"/>
              </a:ext>
            </a:extLst>
          </p:cNvPr>
          <p:cNvPicPr>
            <a:picLocks noChangeAspect="1"/>
          </p:cNvPicPr>
          <p:nvPr/>
        </p:nvPicPr>
        <p:blipFill>
          <a:blip r:embed="rId3"/>
          <a:stretch>
            <a:fillRect/>
          </a:stretch>
        </p:blipFill>
        <p:spPr>
          <a:xfrm>
            <a:off x="469106" y="4013764"/>
            <a:ext cx="4513581" cy="2006036"/>
          </a:xfrm>
          <a:prstGeom prst="rect">
            <a:avLst/>
          </a:prstGeom>
        </p:spPr>
      </p:pic>
    </p:spTree>
    <p:extLst>
      <p:ext uri="{BB962C8B-B14F-4D97-AF65-F5344CB8AC3E}">
        <p14:creationId xmlns:p14="http://schemas.microsoft.com/office/powerpoint/2010/main" val="297528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p:txBody>
          <a:bodyPr/>
          <a:lstStyle/>
          <a:p>
            <a:r>
              <a:rPr lang="en-US" sz="2000" dirty="0"/>
              <a:t>	</a:t>
            </a:r>
          </a:p>
          <a:p>
            <a:r>
              <a:rPr lang="en-US" sz="2000" dirty="0"/>
              <a:t>	Administered by USS</a:t>
            </a:r>
          </a:p>
          <a:p>
            <a:r>
              <a:rPr lang="en-US" sz="2000" dirty="0"/>
              <a:t>	Benefits are part Retirement Income 	(DB)/ part Investment Builder (DC)</a:t>
            </a:r>
          </a:p>
          <a:p>
            <a:r>
              <a:rPr lang="en-US" sz="2000" dirty="0"/>
              <a:t>	Annual charge linked to investment</a:t>
            </a:r>
          </a:p>
          <a:p>
            <a:r>
              <a:rPr lang="en-US" sz="2000" dirty="0"/>
              <a:t>	No charges for transfer or payout on 	death (Investment Builder section)</a:t>
            </a:r>
          </a:p>
          <a:p>
            <a:r>
              <a:rPr lang="en-US" sz="2000" dirty="0"/>
              <a:t>	12 funds to choose from</a:t>
            </a:r>
          </a:p>
          <a:p>
            <a:endParaRPr lang="en-US" dirty="0"/>
          </a:p>
          <a:p>
            <a:endParaRPr lang="en-US" dirty="0"/>
          </a:p>
          <a:p>
            <a:endParaRPr lang="en-US" dirty="0"/>
          </a:p>
          <a:p>
            <a:endParaRPr lang="en-US"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lstStyle/>
          <a:p>
            <a:r>
              <a:rPr lang="en-US" dirty="0">
                <a:solidFill>
                  <a:srgbClr val="B31166"/>
                </a:solidFill>
              </a:rPr>
              <a:t>Workplace Pension</a:t>
            </a:r>
          </a:p>
        </p:txBody>
      </p:sp>
      <p:pic>
        <p:nvPicPr>
          <p:cNvPr id="7" name="Picture Placeholder 6" descr="Coworkers discussing at conference table"/>
          <p:cNvPicPr>
            <a:picLocks noGrp="1" noChangeAspect="1"/>
          </p:cNvPicPr>
          <p:nvPr>
            <p:ph type="pic" sz="quarter" idx="10"/>
          </p:nvPr>
        </p:nvPicPr>
        <p:blipFill>
          <a:blip r:embed="rId2"/>
          <a:srcRect l="14370" r="14370"/>
          <a:stretch/>
        </p:blipFill>
        <p:spPr>
          <a:xfrm>
            <a:off x="971836" y="1"/>
            <a:ext cx="3523423" cy="3206186"/>
          </a:xfrm>
        </p:spPr>
      </p:pic>
      <p:pic>
        <p:nvPicPr>
          <p:cNvPr id="3" name="Picture 2">
            <a:extLst>
              <a:ext uri="{FF2B5EF4-FFF2-40B4-BE49-F238E27FC236}">
                <a16:creationId xmlns:a16="http://schemas.microsoft.com/office/drawing/2014/main" id="{5687AAF3-8AF3-2FB8-1802-52FF9D79B5DA}"/>
              </a:ext>
            </a:extLst>
          </p:cNvPr>
          <p:cNvPicPr>
            <a:picLocks noChangeAspect="1"/>
          </p:cNvPicPr>
          <p:nvPr/>
        </p:nvPicPr>
        <p:blipFill>
          <a:blip r:embed="rId3"/>
          <a:stretch>
            <a:fillRect/>
          </a:stretch>
        </p:blipFill>
        <p:spPr>
          <a:xfrm>
            <a:off x="218947" y="4237614"/>
            <a:ext cx="5029200" cy="1368859"/>
          </a:xfrm>
          <a:prstGeom prst="rect">
            <a:avLst/>
          </a:prstGeom>
        </p:spPr>
      </p:pic>
    </p:spTree>
    <p:extLst>
      <p:ext uri="{BB962C8B-B14F-4D97-AF65-F5344CB8AC3E}">
        <p14:creationId xmlns:p14="http://schemas.microsoft.com/office/powerpoint/2010/main" val="933517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title="Decorative"/>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l="51" r="51"/>
          <a:stretch>
            <a:fillRect/>
          </a:stretch>
        </p:blipFill>
        <p:spPr/>
      </p:pic>
      <p:sp>
        <p:nvSpPr>
          <p:cNvPr id="8" name="Title 7">
            <a:extLst>
              <a:ext uri="{FF2B5EF4-FFF2-40B4-BE49-F238E27FC236}">
                <a16:creationId xmlns:a16="http://schemas.microsoft.com/office/drawing/2014/main" id="{EF0240E2-270B-47F4-97C1-065A42CC2737}"/>
              </a:ext>
            </a:extLst>
          </p:cNvPr>
          <p:cNvSpPr>
            <a:spLocks noGrp="1"/>
          </p:cNvSpPr>
          <p:nvPr>
            <p:ph type="title"/>
          </p:nvPr>
        </p:nvSpPr>
        <p:spPr>
          <a:noFill/>
        </p:spPr>
        <p:txBody>
          <a:bodyPr/>
          <a:lstStyle/>
          <a:p>
            <a:pPr algn="ctr"/>
            <a:r>
              <a:rPr lang="en-US" dirty="0"/>
              <a:t>Workplace Pension</a:t>
            </a:r>
          </a:p>
        </p:txBody>
      </p:sp>
      <p:sp>
        <p:nvSpPr>
          <p:cNvPr id="11" name="Text Placeholder 10">
            <a:extLst>
              <a:ext uri="{FF2B5EF4-FFF2-40B4-BE49-F238E27FC236}">
                <a16:creationId xmlns:a16="http://schemas.microsoft.com/office/drawing/2014/main" id="{C752924E-B022-4FF4-B161-31F5531EC8DA}"/>
              </a:ext>
            </a:extLst>
          </p:cNvPr>
          <p:cNvSpPr>
            <a:spLocks noGrp="1"/>
          </p:cNvSpPr>
          <p:nvPr>
            <p:ph type="body" sz="quarter" idx="15"/>
          </p:nvPr>
        </p:nvSpPr>
        <p:spPr/>
        <p:txBody>
          <a:bodyPr>
            <a:normAutofit/>
          </a:bodyPr>
          <a:lstStyle/>
          <a:p>
            <a:r>
              <a:rPr lang="en-US" sz="2800" b="1" dirty="0"/>
              <a:t>What goes in</a:t>
            </a:r>
          </a:p>
          <a:p>
            <a:endParaRPr lang="en-US" sz="2800" dirty="0"/>
          </a:p>
          <a:p>
            <a:r>
              <a:rPr lang="en-US" sz="2800" dirty="0"/>
              <a:t>How it’s managed</a:t>
            </a:r>
          </a:p>
          <a:p>
            <a:endParaRPr lang="en-US" sz="2800" dirty="0"/>
          </a:p>
          <a:p>
            <a:r>
              <a:rPr lang="en-US" sz="2800" dirty="0"/>
              <a:t>Salary exchange</a:t>
            </a:r>
          </a:p>
        </p:txBody>
      </p:sp>
      <p:pic>
        <p:nvPicPr>
          <p:cNvPr id="18" name="Picture Placeholder 15" title="Decorative"/>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rcRect t="8" b="8"/>
          <a:stretch>
            <a:fillRect/>
          </a:stretch>
        </p:blipFill>
        <p:spPr/>
      </p:pic>
    </p:spTree>
    <p:extLst>
      <p:ext uri="{BB962C8B-B14F-4D97-AF65-F5344CB8AC3E}">
        <p14:creationId xmlns:p14="http://schemas.microsoft.com/office/powerpoint/2010/main" val="2885941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3E17-85E2-42CA-A5B7-15412744F823}"/>
              </a:ext>
            </a:extLst>
          </p:cNvPr>
          <p:cNvSpPr>
            <a:spLocks noGrp="1"/>
          </p:cNvSpPr>
          <p:nvPr>
            <p:ph type="title"/>
          </p:nvPr>
        </p:nvSpPr>
        <p:spPr/>
        <p:txBody>
          <a:bodyPr/>
          <a:lstStyle/>
          <a:p>
            <a:r>
              <a:rPr lang="en-US" dirty="0"/>
              <a:t>Retirement Living Standards</a:t>
            </a:r>
            <a:endParaRPr lang="en-GB" dirty="0"/>
          </a:p>
        </p:txBody>
      </p:sp>
      <p:pic>
        <p:nvPicPr>
          <p:cNvPr id="7" name="Picture 6">
            <a:extLst>
              <a:ext uri="{FF2B5EF4-FFF2-40B4-BE49-F238E27FC236}">
                <a16:creationId xmlns:a16="http://schemas.microsoft.com/office/drawing/2014/main" id="{F5989D0B-890B-2792-E568-F9ECD7C7B598}"/>
              </a:ext>
            </a:extLst>
          </p:cNvPr>
          <p:cNvPicPr>
            <a:picLocks noChangeAspect="1"/>
          </p:cNvPicPr>
          <p:nvPr/>
        </p:nvPicPr>
        <p:blipFill>
          <a:blip r:embed="rId2"/>
          <a:stretch>
            <a:fillRect/>
          </a:stretch>
        </p:blipFill>
        <p:spPr>
          <a:xfrm>
            <a:off x="1881043" y="2257425"/>
            <a:ext cx="8743950" cy="4600575"/>
          </a:xfrm>
          <a:prstGeom prst="rect">
            <a:avLst/>
          </a:prstGeom>
        </p:spPr>
      </p:pic>
      <p:sp>
        <p:nvSpPr>
          <p:cNvPr id="4" name="TextBox 3">
            <a:extLst>
              <a:ext uri="{FF2B5EF4-FFF2-40B4-BE49-F238E27FC236}">
                <a16:creationId xmlns:a16="http://schemas.microsoft.com/office/drawing/2014/main" id="{15F5F557-90AB-4867-8DE0-7B2A6B353B25}"/>
              </a:ext>
            </a:extLst>
          </p:cNvPr>
          <p:cNvSpPr txBox="1"/>
          <p:nvPr/>
        </p:nvSpPr>
        <p:spPr>
          <a:xfrm>
            <a:off x="7405858" y="6396016"/>
            <a:ext cx="4733988" cy="338554"/>
          </a:xfrm>
          <a:prstGeom prst="rect">
            <a:avLst/>
          </a:prstGeom>
          <a:noFill/>
          <a:ln>
            <a:solidFill>
              <a:srgbClr val="B31166"/>
            </a:solidFill>
          </a:ln>
        </p:spPr>
        <p:txBody>
          <a:bodyPr wrap="none" rtlCol="0">
            <a:spAutoFit/>
          </a:bodyPr>
          <a:lstStyle/>
          <a:p>
            <a:r>
              <a:rPr lang="en-GB" sz="1600" dirty="0"/>
              <a:t>https://www.retirementlivingstandards.org.uk/</a:t>
            </a:r>
          </a:p>
        </p:txBody>
      </p:sp>
    </p:spTree>
    <p:extLst>
      <p:ext uri="{BB962C8B-B14F-4D97-AF65-F5344CB8AC3E}">
        <p14:creationId xmlns:p14="http://schemas.microsoft.com/office/powerpoint/2010/main" val="361312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3E17-85E2-42CA-A5B7-15412744F823}"/>
              </a:ext>
            </a:extLst>
          </p:cNvPr>
          <p:cNvSpPr>
            <a:spLocks noGrp="1"/>
          </p:cNvSpPr>
          <p:nvPr>
            <p:ph type="title"/>
          </p:nvPr>
        </p:nvSpPr>
        <p:spPr/>
        <p:txBody>
          <a:bodyPr/>
          <a:lstStyle/>
          <a:p>
            <a:r>
              <a:rPr lang="en-US" dirty="0"/>
              <a:t>Retirement Living Standards</a:t>
            </a:r>
            <a:endParaRPr lang="en-GB" dirty="0"/>
          </a:p>
        </p:txBody>
      </p:sp>
      <p:graphicFrame>
        <p:nvGraphicFramePr>
          <p:cNvPr id="7" name="Diagram 6">
            <a:extLst>
              <a:ext uri="{FF2B5EF4-FFF2-40B4-BE49-F238E27FC236}">
                <a16:creationId xmlns:a16="http://schemas.microsoft.com/office/drawing/2014/main" id="{6837CC2A-9842-4F6F-88AC-6324C139D065}"/>
              </a:ext>
            </a:extLst>
          </p:cNvPr>
          <p:cNvGraphicFramePr/>
          <p:nvPr>
            <p:extLst>
              <p:ext uri="{D42A27DB-BD31-4B8C-83A1-F6EECF244321}">
                <p14:modId xmlns:p14="http://schemas.microsoft.com/office/powerpoint/2010/main" val="2163297707"/>
              </p:ext>
            </p:extLst>
          </p:nvPr>
        </p:nvGraphicFramePr>
        <p:xfrm>
          <a:off x="2032000" y="4656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7084E81-FA6F-414D-A6A3-046DDE9FD9BE}"/>
              </a:ext>
            </a:extLst>
          </p:cNvPr>
          <p:cNvSpPr txBox="1"/>
          <p:nvPr/>
        </p:nvSpPr>
        <p:spPr>
          <a:xfrm>
            <a:off x="1810327" y="6317611"/>
            <a:ext cx="4285673" cy="369332"/>
          </a:xfrm>
          <a:prstGeom prst="rect">
            <a:avLst/>
          </a:prstGeom>
          <a:noFill/>
          <a:ln>
            <a:solidFill>
              <a:srgbClr val="B31166"/>
            </a:solidFill>
          </a:ln>
        </p:spPr>
        <p:txBody>
          <a:bodyPr wrap="square" rtlCol="0">
            <a:spAutoFit/>
          </a:bodyPr>
          <a:lstStyle/>
          <a:p>
            <a:r>
              <a:rPr lang="en-US" dirty="0"/>
              <a:t>Order your State Pension forecast</a:t>
            </a:r>
            <a:endParaRPr lang="en-GB" dirty="0"/>
          </a:p>
        </p:txBody>
      </p:sp>
      <p:sp>
        <p:nvSpPr>
          <p:cNvPr id="6" name="TextBox 5">
            <a:extLst>
              <a:ext uri="{FF2B5EF4-FFF2-40B4-BE49-F238E27FC236}">
                <a16:creationId xmlns:a16="http://schemas.microsoft.com/office/drawing/2014/main" id="{192CB2C6-8DBF-4871-A342-D1964C6E5DAE}"/>
              </a:ext>
            </a:extLst>
          </p:cNvPr>
          <p:cNvSpPr txBox="1"/>
          <p:nvPr/>
        </p:nvSpPr>
        <p:spPr>
          <a:xfrm>
            <a:off x="4681092" y="5380120"/>
            <a:ext cx="4285673" cy="369332"/>
          </a:xfrm>
          <a:prstGeom prst="rect">
            <a:avLst/>
          </a:prstGeom>
          <a:noFill/>
          <a:ln>
            <a:solidFill>
              <a:srgbClr val="B31166"/>
            </a:solidFill>
          </a:ln>
        </p:spPr>
        <p:txBody>
          <a:bodyPr wrap="square" rtlCol="0">
            <a:spAutoFit/>
          </a:bodyPr>
          <a:lstStyle/>
          <a:p>
            <a:r>
              <a:rPr lang="en-US" dirty="0"/>
              <a:t>Pension dashboard is coming</a:t>
            </a:r>
            <a:endParaRPr lang="en-GB" dirty="0"/>
          </a:p>
        </p:txBody>
      </p:sp>
      <p:sp>
        <p:nvSpPr>
          <p:cNvPr id="8" name="TextBox 7">
            <a:extLst>
              <a:ext uri="{FF2B5EF4-FFF2-40B4-BE49-F238E27FC236}">
                <a16:creationId xmlns:a16="http://schemas.microsoft.com/office/drawing/2014/main" id="{16D79080-111F-4ACE-B777-C50AA04AC673}"/>
              </a:ext>
            </a:extLst>
          </p:cNvPr>
          <p:cNvSpPr txBox="1"/>
          <p:nvPr/>
        </p:nvSpPr>
        <p:spPr>
          <a:xfrm>
            <a:off x="7524148" y="4502665"/>
            <a:ext cx="4285673" cy="369332"/>
          </a:xfrm>
          <a:prstGeom prst="rect">
            <a:avLst/>
          </a:prstGeom>
          <a:noFill/>
          <a:ln>
            <a:solidFill>
              <a:srgbClr val="B31166"/>
            </a:solidFill>
          </a:ln>
        </p:spPr>
        <p:txBody>
          <a:bodyPr wrap="square" rtlCol="0">
            <a:spAutoFit/>
          </a:bodyPr>
          <a:lstStyle/>
          <a:p>
            <a:r>
              <a:rPr lang="en-US" dirty="0"/>
              <a:t>Pensions are just part of the plan</a:t>
            </a:r>
            <a:endParaRPr lang="en-GB" dirty="0"/>
          </a:p>
        </p:txBody>
      </p:sp>
    </p:spTree>
    <p:extLst>
      <p:ext uri="{BB962C8B-B14F-4D97-AF65-F5344CB8AC3E}">
        <p14:creationId xmlns:p14="http://schemas.microsoft.com/office/powerpoint/2010/main" val="3744043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B7322-480B-4698-93E1-20F0D40C1881}"/>
              </a:ext>
            </a:extLst>
          </p:cNvPr>
          <p:cNvSpPr>
            <a:spLocks noGrp="1"/>
          </p:cNvSpPr>
          <p:nvPr>
            <p:ph type="title"/>
          </p:nvPr>
        </p:nvSpPr>
        <p:spPr/>
        <p:txBody>
          <a:bodyPr/>
          <a:lstStyle/>
          <a:p>
            <a:r>
              <a:rPr lang="en-US" dirty="0"/>
              <a:t>What goes in </a:t>
            </a:r>
            <a:endParaRPr lang="en-GB" dirty="0"/>
          </a:p>
        </p:txBody>
      </p:sp>
      <p:sp>
        <p:nvSpPr>
          <p:cNvPr id="8" name="Rectangle: Rounded Corners 7">
            <a:extLst>
              <a:ext uri="{FF2B5EF4-FFF2-40B4-BE49-F238E27FC236}">
                <a16:creationId xmlns:a16="http://schemas.microsoft.com/office/drawing/2014/main" id="{9429F619-DC91-43B7-96B8-E84194D88390}"/>
              </a:ext>
            </a:extLst>
          </p:cNvPr>
          <p:cNvSpPr/>
          <p:nvPr/>
        </p:nvSpPr>
        <p:spPr>
          <a:xfrm>
            <a:off x="1761259" y="2971797"/>
            <a:ext cx="2530763" cy="2182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Clare College</a:t>
            </a:r>
          </a:p>
          <a:p>
            <a:pPr algn="ctr"/>
            <a:endParaRPr lang="en-GB" sz="2400" dirty="0"/>
          </a:p>
        </p:txBody>
      </p:sp>
      <p:sp>
        <p:nvSpPr>
          <p:cNvPr id="10" name="Plus Sign 9">
            <a:extLst>
              <a:ext uri="{FF2B5EF4-FFF2-40B4-BE49-F238E27FC236}">
                <a16:creationId xmlns:a16="http://schemas.microsoft.com/office/drawing/2014/main" id="{2D22085A-1DA1-4118-88D8-B86FF40DA5B8}"/>
              </a:ext>
            </a:extLst>
          </p:cNvPr>
          <p:cNvSpPr/>
          <p:nvPr/>
        </p:nvSpPr>
        <p:spPr>
          <a:xfrm>
            <a:off x="5216236" y="3605644"/>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Rounded Corners 10">
            <a:extLst>
              <a:ext uri="{FF2B5EF4-FFF2-40B4-BE49-F238E27FC236}">
                <a16:creationId xmlns:a16="http://schemas.microsoft.com/office/drawing/2014/main" id="{F049B59D-2AC0-4316-9795-0331C98787E2}"/>
              </a:ext>
            </a:extLst>
          </p:cNvPr>
          <p:cNvSpPr/>
          <p:nvPr/>
        </p:nvSpPr>
        <p:spPr>
          <a:xfrm>
            <a:off x="7054851" y="2971798"/>
            <a:ext cx="2530763" cy="218209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a:p>
            <a:pPr algn="ctr"/>
            <a:r>
              <a:rPr lang="en-US" sz="2400" dirty="0"/>
              <a:t>You </a:t>
            </a:r>
          </a:p>
          <a:p>
            <a:pPr algn="ctr"/>
            <a:endParaRPr lang="en-US" sz="2400" dirty="0"/>
          </a:p>
        </p:txBody>
      </p:sp>
    </p:spTree>
    <p:extLst>
      <p:ext uri="{BB962C8B-B14F-4D97-AF65-F5344CB8AC3E}">
        <p14:creationId xmlns:p14="http://schemas.microsoft.com/office/powerpoint/2010/main" val="917128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22da6be-42ff-487e-a9cb-5a0cb1f05337">
      <Terms xmlns="http://schemas.microsoft.com/office/infopath/2007/PartnerControls"/>
    </lcf76f155ced4ddcb4097134ff3c332f>
    <TaxCatchAll xmlns="9eb7f2a9-6ead-444f-a80b-bf1d99c238e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32C5D41F391F4A98A766184F572548" ma:contentTypeVersion="14" ma:contentTypeDescription="Create a new document." ma:contentTypeScope="" ma:versionID="e9f9e0be2eee9640c90a9113d735c2ea">
  <xsd:schema xmlns:xsd="http://www.w3.org/2001/XMLSchema" xmlns:xs="http://www.w3.org/2001/XMLSchema" xmlns:p="http://schemas.microsoft.com/office/2006/metadata/properties" xmlns:ns2="822da6be-42ff-487e-a9cb-5a0cb1f05337" xmlns:ns3="9eb7f2a9-6ead-444f-a80b-bf1d99c238e6" targetNamespace="http://schemas.microsoft.com/office/2006/metadata/properties" ma:root="true" ma:fieldsID="b112d98782829469baa80cfaaf8bdebe" ns2:_="" ns3:_="">
    <xsd:import namespace="822da6be-42ff-487e-a9cb-5a0cb1f05337"/>
    <xsd:import namespace="9eb7f2a9-6ead-444f-a80b-bf1d99c238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EventHashCode" minOccurs="0"/>
                <xsd:element ref="ns2:MediaServiceGenerationTime"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2da6be-42ff-487e-a9cb-5a0cb1f05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41a5f2-30c7-4dbe-95f1-0f00bbf4d2b0"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eb7f2a9-6ead-444f-a80b-bf1d99c238e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012dfbc-84e7-4bb5-968a-0e2f9c10b440}" ma:internalName="TaxCatchAll" ma:showField="CatchAllData" ma:web="9eb7f2a9-6ead-444f-a80b-bf1d99c238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826B38-9973-4F46-A1B9-ED04D890CAE5}">
  <ds:schemaRefs>
    <ds:schemaRef ds:uri="http://schemas.microsoft.com/sharepoint/v3/contenttype/forms"/>
  </ds:schemaRefs>
</ds:datastoreItem>
</file>

<file path=customXml/itemProps2.xml><?xml version="1.0" encoding="utf-8"?>
<ds:datastoreItem xmlns:ds="http://schemas.openxmlformats.org/officeDocument/2006/customXml" ds:itemID="{8BA6FA5E-BF8D-4543-A967-6142A87E09B8}">
  <ds:schemaRefs>
    <ds:schemaRef ds:uri="http://purl.org/dc/terms/"/>
    <ds:schemaRef ds:uri="http://schemas.microsoft.com/office/2006/documentManagement/types"/>
    <ds:schemaRef ds:uri="http://schemas.microsoft.com/office/infopath/2007/PartnerControls"/>
    <ds:schemaRef ds:uri="http://purl.org/dc/dcmitype/"/>
    <ds:schemaRef ds:uri="http://purl.org/dc/elements/1.1/"/>
    <ds:schemaRef ds:uri="http://schemas.microsoft.com/office/2006/metadata/properties"/>
    <ds:schemaRef ds:uri="http://schemas.openxmlformats.org/package/2006/metadata/core-properties"/>
    <ds:schemaRef ds:uri="9eb7f2a9-6ead-444f-a80b-bf1d99c238e6"/>
    <ds:schemaRef ds:uri="822da6be-42ff-487e-a9cb-5a0cb1f05337"/>
    <ds:schemaRef ds:uri="http://www.w3.org/XML/1998/namespace"/>
  </ds:schemaRefs>
</ds:datastoreItem>
</file>

<file path=customXml/itemProps3.xml><?xml version="1.0" encoding="utf-8"?>
<ds:datastoreItem xmlns:ds="http://schemas.openxmlformats.org/officeDocument/2006/customXml" ds:itemID="{296CC4D1-6B95-4D77-9A17-AAA2408C6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2da6be-42ff-487e-a9cb-5a0cb1f05337"/>
    <ds:schemaRef ds:uri="9eb7f2a9-6ead-444f-a80b-bf1d99c238e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 Boardroom</Template>
  <TotalTime>3540</TotalTime>
  <Words>829</Words>
  <Application>Microsoft Office PowerPoint</Application>
  <PresentationFormat>Widescreen</PresentationFormat>
  <Paragraphs>216</Paragraphs>
  <Slides>30</Slides>
  <Notes>0</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Century Gothic</vt:lpstr>
      <vt:lpstr>Constantia</vt:lpstr>
      <vt:lpstr>Gill Sans</vt:lpstr>
      <vt:lpstr>Gill Sans MT</vt:lpstr>
      <vt:lpstr>Helvetica Light</vt:lpstr>
      <vt:lpstr>Helvetica Neue Medium</vt:lpstr>
      <vt:lpstr>Raleway</vt:lpstr>
      <vt:lpstr>Times New Roman</vt:lpstr>
      <vt:lpstr>Wingdings 3</vt:lpstr>
      <vt:lpstr>Ion Boardroom</vt:lpstr>
      <vt:lpstr>Parcel</vt:lpstr>
      <vt:lpstr>Workplace Pensions </vt:lpstr>
      <vt:lpstr>Agenda </vt:lpstr>
      <vt:lpstr>PowerPoint Presentation</vt:lpstr>
      <vt:lpstr>Workplace Pension</vt:lpstr>
      <vt:lpstr>Workplace Pension</vt:lpstr>
      <vt:lpstr>Workplace Pension</vt:lpstr>
      <vt:lpstr>Retirement Living Standards</vt:lpstr>
      <vt:lpstr>Retirement Living Standards</vt:lpstr>
      <vt:lpstr>What goes in </vt:lpstr>
      <vt:lpstr>Retirement Options</vt:lpstr>
      <vt:lpstr>Workplace Pension</vt:lpstr>
      <vt:lpstr>PowerPoint Presentation</vt:lpstr>
      <vt:lpstr>PowerPoint Presentation</vt:lpstr>
      <vt:lpstr>PowerPoint Presentation</vt:lpstr>
      <vt:lpstr>PowerPoint Presentation</vt:lpstr>
      <vt:lpstr>PowerPoint Presentation</vt:lpstr>
      <vt:lpstr>PowerPoint Presentation</vt:lpstr>
      <vt:lpstr>Investment Pathways</vt:lpstr>
      <vt:lpstr>PowerPoint Presentation</vt:lpstr>
      <vt:lpstr>Workplace Pension</vt:lpstr>
      <vt:lpstr>What is it?</vt:lpstr>
      <vt:lpstr>Myth busters</vt:lpstr>
      <vt:lpstr>How it works</vt:lpstr>
      <vt:lpstr>How it works</vt:lpstr>
      <vt:lpstr>Things to remember</vt:lpstr>
      <vt:lpstr>What happens next</vt:lpstr>
      <vt:lpstr>Useful Links</vt:lpstr>
      <vt:lpstr>Photo Collage</vt:lpstr>
      <vt:lpstr>Questions</vt:lpstr>
      <vt:lpstr>Regulatory Statement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Glen Campbell</dc:creator>
  <cp:lastModifiedBy>S F Dowding</cp:lastModifiedBy>
  <cp:revision>61</cp:revision>
  <dcterms:created xsi:type="dcterms:W3CDTF">2022-03-16T11:59:05Z</dcterms:created>
  <dcterms:modified xsi:type="dcterms:W3CDTF">2023-03-02T15:55:53Z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0x0101007D32C5D41F391F4A98A766184F572548</vt:lpwstr>
  </property>
  <property fmtid="{D5CDD505-2E9C-101B-9397-08002B2CF9AE}" pid="3" name="MediaServiceImageTags">
    <vt:lpwstr/>
  </property>
  <property fmtid="{D5CDD505-2E9C-101B-9397-08002B2CF9AE}" pid="4" name="_MarkAsFinal">
    <vt:bool>true</vt:bool>
  </property>
</Properties>
</file>